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9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6" r:id="rId3"/>
    <p:sldId id="305" r:id="rId4"/>
    <p:sldId id="298" r:id="rId5"/>
    <p:sldId id="308" r:id="rId6"/>
    <p:sldId id="307" r:id="rId7"/>
    <p:sldId id="333" r:id="rId8"/>
    <p:sldId id="304" r:id="rId9"/>
    <p:sldId id="276" r:id="rId10"/>
    <p:sldId id="277" r:id="rId11"/>
    <p:sldId id="274" r:id="rId12"/>
    <p:sldId id="334" r:id="rId13"/>
    <p:sldId id="336" r:id="rId14"/>
    <p:sldId id="314" r:id="rId15"/>
    <p:sldId id="324" r:id="rId16"/>
    <p:sldId id="268" r:id="rId17"/>
    <p:sldId id="311" r:id="rId18"/>
    <p:sldId id="269" r:id="rId19"/>
    <p:sldId id="286" r:id="rId20"/>
    <p:sldId id="279" r:id="rId21"/>
    <p:sldId id="281" r:id="rId22"/>
    <p:sldId id="319" r:id="rId23"/>
    <p:sldId id="260" r:id="rId24"/>
    <p:sldId id="273" r:id="rId25"/>
    <p:sldId id="287" r:id="rId26"/>
    <p:sldId id="322" r:id="rId27"/>
    <p:sldId id="323" r:id="rId28"/>
    <p:sldId id="288" r:id="rId29"/>
    <p:sldId id="290" r:id="rId30"/>
    <p:sldId id="291" r:id="rId31"/>
    <p:sldId id="326" r:id="rId32"/>
    <p:sldId id="327" r:id="rId33"/>
    <p:sldId id="328" r:id="rId34"/>
    <p:sldId id="329" r:id="rId35"/>
    <p:sldId id="270" r:id="rId36"/>
    <p:sldId id="320" r:id="rId37"/>
    <p:sldId id="325" r:id="rId38"/>
    <p:sldId id="321" r:id="rId39"/>
    <p:sldId id="317" r:id="rId40"/>
  </p:sldIdLst>
  <p:sldSz cx="12192000" cy="6858000"/>
  <p:notesSz cx="69977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E19334-B9DF-E341-BCCB-B45CE045EECE}">
          <p14:sldIdLst>
            <p14:sldId id="256"/>
          </p14:sldIdLst>
        </p14:section>
        <p14:section name="Desenvolvimento de Software" id="{F1E7B6EC-D5EC-8943-BD3F-BE36C543B2E9}">
          <p14:sldIdLst>
            <p14:sldId id="306"/>
            <p14:sldId id="305"/>
            <p14:sldId id="298"/>
            <p14:sldId id="308"/>
            <p14:sldId id="307"/>
            <p14:sldId id="333"/>
            <p14:sldId id="304"/>
            <p14:sldId id="276"/>
            <p14:sldId id="277"/>
            <p14:sldId id="274"/>
            <p14:sldId id="334"/>
            <p14:sldId id="336"/>
            <p14:sldId id="314"/>
            <p14:sldId id="324"/>
          </p14:sldIdLst>
        </p14:section>
        <p14:section name="Processo de Software" id="{4A621E12-9261-6B40-AEE6-D38064934B4A}">
          <p14:sldIdLst>
            <p14:sldId id="268"/>
            <p14:sldId id="311"/>
            <p14:sldId id="269"/>
            <p14:sldId id="286"/>
            <p14:sldId id="279"/>
            <p14:sldId id="281"/>
            <p14:sldId id="319"/>
            <p14:sldId id="260"/>
            <p14:sldId id="273"/>
            <p14:sldId id="287"/>
            <p14:sldId id="322"/>
            <p14:sldId id="323"/>
            <p14:sldId id="288"/>
            <p14:sldId id="290"/>
            <p14:sldId id="291"/>
            <p14:sldId id="326"/>
            <p14:sldId id="327"/>
            <p14:sldId id="328"/>
            <p14:sldId id="329"/>
            <p14:sldId id="270"/>
            <p14:sldId id="320"/>
            <p14:sldId id="325"/>
            <p14:sldId id="321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1C2BE"/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1181" autoAdjust="0"/>
  </p:normalViewPr>
  <p:slideViewPr>
    <p:cSldViewPr>
      <p:cViewPr varScale="1">
        <p:scale>
          <a:sx n="85" d="100"/>
          <a:sy n="85" d="100"/>
        </p:scale>
        <p:origin x="67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2920"/>
        <p:guide pos="22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USCIOLI TENORIO" userId="2a68b719-233e-46f9-8e9f-6b2a3c380c8f" providerId="ADAL" clId="{41EEC305-A118-4FF6-BB93-7D222D3FACBC}"/>
    <pc:docChg chg="custSel modSld">
      <pc:chgData name="MARCELO BUSCIOLI TENORIO" userId="2a68b719-233e-46f9-8e9f-6b2a3c380c8f" providerId="ADAL" clId="{41EEC305-A118-4FF6-BB93-7D222D3FACBC}" dt="2020-08-24T19:29:00.583" v="21" actId="6549"/>
      <pc:docMkLst>
        <pc:docMk/>
      </pc:docMkLst>
      <pc:sldChg chg="modSp">
        <pc:chgData name="MARCELO BUSCIOLI TENORIO" userId="2a68b719-233e-46f9-8e9f-6b2a3c380c8f" providerId="ADAL" clId="{41EEC305-A118-4FF6-BB93-7D222D3FACBC}" dt="2020-08-24T18:47:29.471" v="1" actId="20577"/>
        <pc:sldMkLst>
          <pc:docMk/>
          <pc:sldMk cId="3029486946" sldId="274"/>
        </pc:sldMkLst>
        <pc:spChg chg="mod">
          <ac:chgData name="MARCELO BUSCIOLI TENORIO" userId="2a68b719-233e-46f9-8e9f-6b2a3c380c8f" providerId="ADAL" clId="{41EEC305-A118-4FF6-BB93-7D222D3FACBC}" dt="2020-08-24T18:47:29.471" v="1" actId="20577"/>
          <ac:spMkLst>
            <pc:docMk/>
            <pc:sldMk cId="3029486946" sldId="274"/>
            <ac:spMk id="18" creationId="{00000000-0000-0000-0000-000000000000}"/>
          </ac:spMkLst>
        </pc:spChg>
      </pc:sldChg>
      <pc:sldChg chg="modSp">
        <pc:chgData name="MARCELO BUSCIOLI TENORIO" userId="2a68b719-233e-46f9-8e9f-6b2a3c380c8f" providerId="ADAL" clId="{41EEC305-A118-4FF6-BB93-7D222D3FACBC}" dt="2020-08-24T19:20:47.119" v="6" actId="6549"/>
        <pc:sldMkLst>
          <pc:docMk/>
          <pc:sldMk cId="2378625313" sldId="288"/>
        </pc:sldMkLst>
        <pc:spChg chg="mod">
          <ac:chgData name="MARCELO BUSCIOLI TENORIO" userId="2a68b719-233e-46f9-8e9f-6b2a3c380c8f" providerId="ADAL" clId="{41EEC305-A118-4FF6-BB93-7D222D3FACBC}" dt="2020-08-24T19:20:47.119" v="6" actId="6549"/>
          <ac:spMkLst>
            <pc:docMk/>
            <pc:sldMk cId="2378625313" sldId="288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41EEC305-A118-4FF6-BB93-7D222D3FACBC}" dt="2020-08-24T19:29:00.583" v="21" actId="6549"/>
        <pc:sldMkLst>
          <pc:docMk/>
          <pc:sldMk cId="1700203260" sldId="317"/>
        </pc:sldMkLst>
        <pc:spChg chg="mod">
          <ac:chgData name="MARCELO BUSCIOLI TENORIO" userId="2a68b719-233e-46f9-8e9f-6b2a3c380c8f" providerId="ADAL" clId="{41EEC305-A118-4FF6-BB93-7D222D3FACBC}" dt="2020-08-24T19:29:00.583" v="21" actId="6549"/>
          <ac:spMkLst>
            <pc:docMk/>
            <pc:sldMk cId="1700203260" sldId="317"/>
            <ac:spMk id="5" creationId="{00000000-0000-0000-0000-000000000000}"/>
          </ac:spMkLst>
        </pc:spChg>
      </pc:sldChg>
      <pc:sldChg chg="addSp delSp modSp">
        <pc:chgData name="MARCELO BUSCIOLI TENORIO" userId="2a68b719-233e-46f9-8e9f-6b2a3c380c8f" providerId="ADAL" clId="{41EEC305-A118-4FF6-BB93-7D222D3FACBC}" dt="2020-08-24T19:03:23.184" v="4" actId="1076"/>
        <pc:sldMkLst>
          <pc:docMk/>
          <pc:sldMk cId="1116975001" sldId="323"/>
        </pc:sldMkLst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6" creationId="{00000000-0000-0000-0000-000000000000}"/>
          </ac:spMkLst>
        </pc:spChg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7" creationId="{00000000-0000-0000-0000-000000000000}"/>
          </ac:spMkLst>
        </pc:spChg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8" creationId="{00000000-0000-0000-0000-000000000000}"/>
          </ac:spMkLst>
        </pc:spChg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9" creationId="{00000000-0000-0000-0000-000000000000}"/>
          </ac:spMkLst>
        </pc:spChg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10" creationId="{00000000-0000-0000-0000-000000000000}"/>
          </ac:spMkLst>
        </pc:spChg>
        <pc:spChg chg="del">
          <ac:chgData name="MARCELO BUSCIOLI TENORIO" userId="2a68b719-233e-46f9-8e9f-6b2a3c380c8f" providerId="ADAL" clId="{41EEC305-A118-4FF6-BB93-7D222D3FACBC}" dt="2020-08-24T19:03:07.761" v="2" actId="478"/>
          <ac:spMkLst>
            <pc:docMk/>
            <pc:sldMk cId="1116975001" sldId="323"/>
            <ac:spMk id="65" creationId="{00000000-0000-0000-0000-000000000000}"/>
          </ac:spMkLst>
        </pc:spChg>
        <pc:spChg chg="mod">
          <ac:chgData name="MARCELO BUSCIOLI TENORIO" userId="2a68b719-233e-46f9-8e9f-6b2a3c380c8f" providerId="ADAL" clId="{41EEC305-A118-4FF6-BB93-7D222D3FACBC}" dt="2020-08-24T19:03:20.776" v="3" actId="164"/>
          <ac:spMkLst>
            <pc:docMk/>
            <pc:sldMk cId="1116975001" sldId="323"/>
            <ac:spMk id="66" creationId="{00000000-0000-0000-0000-000000000000}"/>
          </ac:spMkLst>
        </pc:spChg>
        <pc:grpChg chg="add mod">
          <ac:chgData name="MARCELO BUSCIOLI TENORIO" userId="2a68b719-233e-46f9-8e9f-6b2a3c380c8f" providerId="ADAL" clId="{41EEC305-A118-4FF6-BB93-7D222D3FACBC}" dt="2020-08-24T19:03:23.184" v="4" actId="1076"/>
          <ac:grpSpMkLst>
            <pc:docMk/>
            <pc:sldMk cId="1116975001" sldId="323"/>
            <ac:grpSpMk id="5" creationId="{D813442E-640C-4274-924D-EC04BAE38D14}"/>
          </ac:grpSpMkLst>
        </pc:grpChg>
        <pc:grpChg chg="mod">
          <ac:chgData name="MARCELO BUSCIOLI TENORIO" userId="2a68b719-233e-46f9-8e9f-6b2a3c380c8f" providerId="ADAL" clId="{41EEC305-A118-4FF6-BB93-7D222D3FACBC}" dt="2020-08-24T19:03:20.776" v="3" actId="164"/>
          <ac:grpSpMkLst>
            <pc:docMk/>
            <pc:sldMk cId="1116975001" sldId="323"/>
            <ac:grpSpMk id="54" creationId="{00000000-0000-0000-0000-000000000000}"/>
          </ac:grpSpMkLst>
        </pc:grp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12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17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25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33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34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55" creationId="{00000000-0000-0000-0000-000000000000}"/>
          </ac:cxnSpMkLst>
        </pc:cxnChg>
        <pc:cxnChg chg="mod">
          <ac:chgData name="MARCELO BUSCIOLI TENORIO" userId="2a68b719-233e-46f9-8e9f-6b2a3c380c8f" providerId="ADAL" clId="{41EEC305-A118-4FF6-BB93-7D222D3FACBC}" dt="2020-08-24T19:03:20.776" v="3" actId="164"/>
          <ac:cxnSpMkLst>
            <pc:docMk/>
            <pc:sldMk cId="1116975001" sldId="323"/>
            <ac:cxnSpMk id="59" creationId="{00000000-0000-0000-0000-000000000000}"/>
          </ac:cxnSpMkLst>
        </pc:cxnChg>
      </pc:sldChg>
    </pc:docChg>
  </pc:docChgLst>
  <pc:docChgLst>
    <pc:chgData name="MARCELO BUSCIOLI TENORIO" userId="2a68b719-233e-46f9-8e9f-6b2a3c380c8f" providerId="ADAL" clId="{5868902F-F3A1-4DA9-A076-2DFEDC2BABA9}"/>
    <pc:docChg chg="undo custSel modSld">
      <pc:chgData name="MARCELO BUSCIOLI TENORIO" userId="2a68b719-233e-46f9-8e9f-6b2a3c380c8f" providerId="ADAL" clId="{5868902F-F3A1-4DA9-A076-2DFEDC2BABA9}" dt="2019-08-14T18:44:15.787" v="25" actId="20577"/>
      <pc:docMkLst>
        <pc:docMk/>
      </pc:docMkLst>
      <pc:sldChg chg="modSp">
        <pc:chgData name="MARCELO BUSCIOLI TENORIO" userId="2a68b719-233e-46f9-8e9f-6b2a3c380c8f" providerId="ADAL" clId="{5868902F-F3A1-4DA9-A076-2DFEDC2BABA9}" dt="2019-08-14T18:04:47.512" v="20" actId="122"/>
        <pc:sldMkLst>
          <pc:docMk/>
          <pc:sldMk cId="2346285215" sldId="304"/>
        </pc:sldMkLst>
        <pc:spChg chg="mod">
          <ac:chgData name="MARCELO BUSCIOLI TENORIO" userId="2a68b719-233e-46f9-8e9f-6b2a3c380c8f" providerId="ADAL" clId="{5868902F-F3A1-4DA9-A076-2DFEDC2BABA9}" dt="2019-08-14T18:04:47.512" v="20" actId="122"/>
          <ac:spMkLst>
            <pc:docMk/>
            <pc:sldMk cId="2346285215" sldId="304"/>
            <ac:spMk id="9" creationId="{00000000-0000-0000-0000-000000000000}"/>
          </ac:spMkLst>
        </pc:spChg>
      </pc:sldChg>
      <pc:sldChg chg="modSp">
        <pc:chgData name="MARCELO BUSCIOLI TENORIO" userId="2a68b719-233e-46f9-8e9f-6b2a3c380c8f" providerId="ADAL" clId="{5868902F-F3A1-4DA9-A076-2DFEDC2BABA9}" dt="2019-08-14T18:44:15.787" v="25" actId="20577"/>
        <pc:sldMkLst>
          <pc:docMk/>
          <pc:sldMk cId="1700203260" sldId="317"/>
        </pc:sldMkLst>
        <pc:spChg chg="mod">
          <ac:chgData name="MARCELO BUSCIOLI TENORIO" userId="2a68b719-233e-46f9-8e9f-6b2a3c380c8f" providerId="ADAL" clId="{5868902F-F3A1-4DA9-A076-2DFEDC2BABA9}" dt="2019-08-14T18:44:15.787" v="25" actId="20577"/>
          <ac:spMkLst>
            <pc:docMk/>
            <pc:sldMk cId="1700203260" sldId="317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5868902F-F3A1-4DA9-A076-2DFEDC2BABA9}" dt="2019-08-14T18:07:44.440" v="21" actId="6549"/>
        <pc:sldMkLst>
          <pc:docMk/>
          <pc:sldMk cId="1597977404" sldId="336"/>
        </pc:sldMkLst>
        <pc:spChg chg="mod">
          <ac:chgData name="MARCELO BUSCIOLI TENORIO" userId="2a68b719-233e-46f9-8e9f-6b2a3c380c8f" providerId="ADAL" clId="{5868902F-F3A1-4DA9-A076-2DFEDC2BABA9}" dt="2019-08-14T18:07:44.440" v="21" actId="6549"/>
          <ac:spMkLst>
            <pc:docMk/>
            <pc:sldMk cId="1597977404" sldId="336"/>
            <ac:spMk id="2" creationId="{00000000-0000-0000-0000-000000000000}"/>
          </ac:spMkLst>
        </pc:spChg>
      </pc:sldChg>
    </pc:docChg>
  </pc:docChgLst>
  <pc:docChgLst>
    <pc:chgData name="Marcelo B. Tenorio - Fatec" userId="2a68b719-233e-46f9-8e9f-6b2a3c380c8f" providerId="ADAL" clId="{09257853-B689-4EC5-8710-C4F044A14C5D}"/>
    <pc:docChg chg="modSld">
      <pc:chgData name="Marcelo B. Tenorio - Fatec" userId="2a68b719-233e-46f9-8e9f-6b2a3c380c8f" providerId="ADAL" clId="{09257853-B689-4EC5-8710-C4F044A14C5D}" dt="2019-05-21T18:33:26.128" v="20" actId="20577"/>
      <pc:docMkLst>
        <pc:docMk/>
      </pc:docMkLst>
      <pc:sldChg chg="addSp modSp">
        <pc:chgData name="Marcelo B. Tenorio - Fatec" userId="2a68b719-233e-46f9-8e9f-6b2a3c380c8f" providerId="ADAL" clId="{09257853-B689-4EC5-8710-C4F044A14C5D}" dt="2019-05-21T18:33:26.128" v="20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09257853-B689-4EC5-8710-C4F044A14C5D}" dt="2019-05-21T18:33:26.128" v="20" actId="20577"/>
          <ac:spMkLst>
            <pc:docMk/>
            <pc:sldMk cId="0" sldId="256"/>
            <ac:spMk id="3" creationId="{4F47F5DF-15F1-45DD-8006-533A3654156B}"/>
          </ac:spMkLst>
        </pc:spChg>
      </pc:sldChg>
    </pc:docChg>
  </pc:docChgLst>
  <pc:docChgLst>
    <pc:chgData name="Marcelo B. Tenorio - Fatec" userId="2a68b719-233e-46f9-8e9f-6b2a3c380c8f" providerId="ADAL" clId="{012C025C-E754-42DD-93CC-7634AC4FFBEC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37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963"/>
            <a:ext cx="303371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3963"/>
            <a:ext cx="303371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158A5CAA-2226-474B-9ED6-260077D6756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44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050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8938" y="685800"/>
            <a:ext cx="6219825" cy="3498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13250"/>
            <a:ext cx="5153025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050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488815E8-2F72-4571-9996-CC7E46081C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11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8938" y="6858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78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/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/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/>
              </a:rPr>
              <a:t> Tenorio</a:t>
            </a:r>
            <a:endParaRPr lang="en-US" sz="2800" dirty="0">
              <a:solidFill>
                <a:schemeClr val="accent4"/>
              </a:solidFill>
              <a:effectLst/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4A103-231C-496C-8B8E-0F7EAB49C2FF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19C91-888B-4A3B-9341-B9097418A2F4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82A67-C78B-4980-A87F-C83DF27D12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1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7F5DF-15F1-45DD-8006-533A365415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Processo</a:t>
            </a:r>
            <a:r>
              <a:rPr lang="en-US" dirty="0"/>
              <a:t>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6"/>
          <p:cNvGrpSpPr/>
          <p:nvPr/>
        </p:nvGrpSpPr>
        <p:grpSpPr>
          <a:xfrm>
            <a:off x="1905000" y="1635456"/>
            <a:ext cx="2540000" cy="5148616"/>
            <a:chOff x="498144" y="1635456"/>
            <a:chExt cx="2540000" cy="5148616"/>
          </a:xfrm>
        </p:grpSpPr>
        <p:sp>
          <p:nvSpPr>
            <p:cNvPr id="17" name="Elipse 7"/>
            <p:cNvSpPr/>
            <p:nvPr/>
          </p:nvSpPr>
          <p:spPr bwMode="auto">
            <a:xfrm>
              <a:off x="498144" y="1635456"/>
              <a:ext cx="2540000" cy="9064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19" name="Elipse 9"/>
            <p:cNvSpPr/>
            <p:nvPr/>
          </p:nvSpPr>
          <p:spPr bwMode="auto">
            <a:xfrm>
              <a:off x="498144" y="3080412"/>
              <a:ext cx="2540000" cy="908050"/>
            </a:xfrm>
            <a:prstGeom prst="ellipse">
              <a:avLst/>
            </a:prstGeom>
            <a:solidFill>
              <a:srgbClr val="AD8F6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20" name="Retângulo de cantos arredondados 11"/>
            <p:cNvSpPr/>
            <p:nvPr/>
          </p:nvSpPr>
          <p:spPr bwMode="auto">
            <a:xfrm>
              <a:off x="498144" y="4532975"/>
              <a:ext cx="2540000" cy="7953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21" name="Elipse 13"/>
            <p:cNvSpPr/>
            <p:nvPr/>
          </p:nvSpPr>
          <p:spPr bwMode="auto">
            <a:xfrm>
              <a:off x="498144" y="587602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</a:p>
          </p:txBody>
        </p:sp>
        <p:sp>
          <p:nvSpPr>
            <p:cNvPr id="22" name="Seta para baixo 8"/>
            <p:cNvSpPr/>
            <p:nvPr/>
          </p:nvSpPr>
          <p:spPr bwMode="auto">
            <a:xfrm>
              <a:off x="1496682" y="254191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23" name="Seta para baixo 10"/>
            <p:cNvSpPr/>
            <p:nvPr/>
          </p:nvSpPr>
          <p:spPr bwMode="auto">
            <a:xfrm>
              <a:off x="1496682" y="3988462"/>
              <a:ext cx="542925" cy="54451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24" name="Seta para baixo 12"/>
            <p:cNvSpPr/>
            <p:nvPr/>
          </p:nvSpPr>
          <p:spPr bwMode="auto">
            <a:xfrm>
              <a:off x="1496682" y="533752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Genéricas do Ciclo de Vida </a:t>
            </a:r>
            <a:r>
              <a:rPr lang="pt-BR" sz="2200" dirty="0">
                <a:solidFill>
                  <a:srgbClr val="000090"/>
                </a:solidFill>
              </a:rPr>
              <a:t>[2/4]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4277436" y="3086432"/>
            <a:ext cx="2971800" cy="906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Codificação</a:t>
            </a:r>
          </a:p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Testes</a:t>
            </a:r>
          </a:p>
        </p:txBody>
      </p:sp>
      <p:sp>
        <p:nvSpPr>
          <p:cNvPr id="18" name="Texto explicativo retangular com cantos arredondados 17"/>
          <p:cNvSpPr/>
          <p:nvPr/>
        </p:nvSpPr>
        <p:spPr>
          <a:xfrm>
            <a:off x="5763336" y="4191000"/>
            <a:ext cx="4762500" cy="2593072"/>
          </a:xfrm>
          <a:prstGeom prst="wedgeRoundRectCallout">
            <a:avLst>
              <a:gd name="adj1" fmla="val -92906"/>
              <a:gd name="adj2" fmla="val -67592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“Como”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 devem ser projetadas 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estrutura de dados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arquitetura do 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 os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procedimentos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devem ser implementados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 o projeto deve ser traduzido para uma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linguagem de programação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 os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testes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devem ser executados</a:t>
            </a:r>
          </a:p>
        </p:txBody>
      </p:sp>
    </p:spTree>
    <p:extLst>
      <p:ext uri="{BB962C8B-B14F-4D97-AF65-F5344CB8AC3E}">
        <p14:creationId xmlns:p14="http://schemas.microsoft.com/office/powerpoint/2010/main" val="37444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Genéricas do Ciclo de Vida </a:t>
            </a:r>
            <a:r>
              <a:rPr lang="pt-BR" sz="2200" dirty="0">
                <a:solidFill>
                  <a:srgbClr val="000090"/>
                </a:solidFill>
              </a:rPr>
              <a:t>[3/4]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1905000" y="1635456"/>
            <a:ext cx="2540000" cy="5148616"/>
            <a:chOff x="498144" y="1635456"/>
            <a:chExt cx="2540000" cy="5148616"/>
          </a:xfrm>
        </p:grpSpPr>
        <p:sp>
          <p:nvSpPr>
            <p:cNvPr id="8" name="Elipse 7"/>
            <p:cNvSpPr/>
            <p:nvPr/>
          </p:nvSpPr>
          <p:spPr bwMode="auto">
            <a:xfrm>
              <a:off x="498144" y="1635456"/>
              <a:ext cx="2540000" cy="9064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9" name="Seta para baixo 8"/>
            <p:cNvSpPr/>
            <p:nvPr/>
          </p:nvSpPr>
          <p:spPr bwMode="auto">
            <a:xfrm>
              <a:off x="1496682" y="254191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0" name="Elipse 9"/>
            <p:cNvSpPr/>
            <p:nvPr/>
          </p:nvSpPr>
          <p:spPr bwMode="auto">
            <a:xfrm>
              <a:off x="498144" y="308041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11" name="Seta para baixo 10"/>
            <p:cNvSpPr/>
            <p:nvPr/>
          </p:nvSpPr>
          <p:spPr bwMode="auto">
            <a:xfrm>
              <a:off x="1496682" y="3988462"/>
              <a:ext cx="542925" cy="54451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 bwMode="auto">
            <a:xfrm>
              <a:off x="498144" y="4532975"/>
              <a:ext cx="2540000" cy="795337"/>
            </a:xfrm>
            <a:prstGeom prst="roundRect">
              <a:avLst/>
            </a:prstGeom>
            <a:solidFill>
              <a:srgbClr val="AD8F6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13" name="Seta para baixo 12"/>
            <p:cNvSpPr/>
            <p:nvPr/>
          </p:nvSpPr>
          <p:spPr bwMode="auto">
            <a:xfrm>
              <a:off x="1496682" y="533752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498144" y="587602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</a:p>
          </p:txBody>
        </p:sp>
      </p:grpSp>
      <p:sp>
        <p:nvSpPr>
          <p:cNvPr id="18" name="Texto explicativo retangular com cantos arredondados 17"/>
          <p:cNvSpPr/>
          <p:nvPr/>
        </p:nvSpPr>
        <p:spPr>
          <a:xfrm>
            <a:off x="5562600" y="3352800"/>
            <a:ext cx="3352800" cy="1828800"/>
          </a:xfrm>
          <a:prstGeom prst="wedgeRoundRectCallout">
            <a:avLst>
              <a:gd name="adj1" fmla="val -76713"/>
              <a:gd name="adj2" fmla="val 34685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 software é visto e produzido como um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por isso precisa de técnicas de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engenharia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durante sua produção para que tenha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qualidade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948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Genéricas do Ciclo de Vida </a:t>
            </a:r>
            <a:r>
              <a:rPr lang="pt-BR" sz="2200" dirty="0">
                <a:solidFill>
                  <a:srgbClr val="000090"/>
                </a:solidFill>
              </a:rPr>
              <a:t>[4/4]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1905000" y="1635456"/>
            <a:ext cx="2540000" cy="5148616"/>
            <a:chOff x="498144" y="1635456"/>
            <a:chExt cx="2540000" cy="5148616"/>
          </a:xfrm>
        </p:grpSpPr>
        <p:sp>
          <p:nvSpPr>
            <p:cNvPr id="8" name="Elipse 7"/>
            <p:cNvSpPr/>
            <p:nvPr/>
          </p:nvSpPr>
          <p:spPr bwMode="auto">
            <a:xfrm>
              <a:off x="498144" y="1635456"/>
              <a:ext cx="2540000" cy="9064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9" name="Seta para baixo 8"/>
            <p:cNvSpPr/>
            <p:nvPr/>
          </p:nvSpPr>
          <p:spPr bwMode="auto">
            <a:xfrm>
              <a:off x="1496682" y="254191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0" name="Elipse 9"/>
            <p:cNvSpPr/>
            <p:nvPr/>
          </p:nvSpPr>
          <p:spPr bwMode="auto">
            <a:xfrm>
              <a:off x="498144" y="308041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11" name="Seta para baixo 10"/>
            <p:cNvSpPr/>
            <p:nvPr/>
          </p:nvSpPr>
          <p:spPr bwMode="auto">
            <a:xfrm>
              <a:off x="1496682" y="3988462"/>
              <a:ext cx="542925" cy="54451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2" name="Retângulo de cantos arredondados 11"/>
            <p:cNvSpPr/>
            <p:nvPr/>
          </p:nvSpPr>
          <p:spPr bwMode="auto">
            <a:xfrm>
              <a:off x="498144" y="4532975"/>
              <a:ext cx="2540000" cy="7953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13" name="Seta para baixo 12"/>
            <p:cNvSpPr/>
            <p:nvPr/>
          </p:nvSpPr>
          <p:spPr bwMode="auto">
            <a:xfrm>
              <a:off x="1496682" y="533752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498144" y="5876022"/>
              <a:ext cx="2540000" cy="908050"/>
            </a:xfrm>
            <a:prstGeom prst="ellipse">
              <a:avLst/>
            </a:prstGeom>
            <a:solidFill>
              <a:srgbClr val="AD8F6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</a:p>
          </p:txBody>
        </p:sp>
      </p:grpSp>
      <p:sp>
        <p:nvSpPr>
          <p:cNvPr id="17" name="Retângulo 16"/>
          <p:cNvSpPr/>
          <p:nvPr/>
        </p:nvSpPr>
        <p:spPr>
          <a:xfrm>
            <a:off x="4267200" y="5872398"/>
            <a:ext cx="2971800" cy="906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Modificação</a:t>
            </a:r>
          </a:p>
        </p:txBody>
      </p:sp>
      <p:sp>
        <p:nvSpPr>
          <p:cNvPr id="18" name="Texto explicativo retangular com cantos arredondados 17"/>
          <p:cNvSpPr/>
          <p:nvPr/>
        </p:nvSpPr>
        <p:spPr>
          <a:xfrm>
            <a:off x="5562600" y="1476816"/>
            <a:ext cx="4800600" cy="4238185"/>
          </a:xfrm>
          <a:prstGeom prst="wedgeRoundRectCallout">
            <a:avLst>
              <a:gd name="adj1" fmla="val -88919"/>
              <a:gd name="adj2" fmla="val 61020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Modificações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Corrigir erros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Adequar o sistema a uma nova realidade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Tipos de Modificações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Corretiva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Corrigir defeitos (erros latentes)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Adaptativa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Adaptar-se a novas tecnologias, metodologias, modelos de gestão, legislação </a:t>
            </a:r>
            <a:r>
              <a:rPr lang="pt-BR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etc</a:t>
            </a:r>
            <a:endParaRPr lang="pt-BR" sz="1800" dirty="0">
              <a:solidFill>
                <a:schemeClr val="tx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Perfectiva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Incluir novas funções (ampliações)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Preventiva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Melhorar </a:t>
            </a:r>
            <a:r>
              <a:rPr lang="pt-BR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manutenibilidade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futura</a:t>
            </a:r>
          </a:p>
        </p:txBody>
      </p:sp>
    </p:spTree>
    <p:extLst>
      <p:ext uri="{BB962C8B-B14F-4D97-AF65-F5344CB8AC3E}">
        <p14:creationId xmlns:p14="http://schemas.microsoft.com/office/powerpoint/2010/main" val="41446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Fase </a:t>
            </a:r>
            <a:r>
              <a:rPr lang="pt-BR" dirty="0"/>
              <a:t>de Definição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Desenvolvimento de Software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tentar elencar algumas funcionalidades que o software deve ter para atender às necessidades do cliente.</a:t>
            </a:r>
          </a:p>
        </p:txBody>
      </p:sp>
      <p:sp>
        <p:nvSpPr>
          <p:cNvPr id="6" name="Rounded Rectangular Callout 7"/>
          <p:cNvSpPr/>
          <p:nvPr/>
        </p:nvSpPr>
        <p:spPr>
          <a:xfrm>
            <a:off x="2832100" y="2650169"/>
            <a:ext cx="3200400" cy="1219200"/>
          </a:xfrm>
          <a:prstGeom prst="wedgeRoundRectCallout">
            <a:avLst>
              <a:gd name="adj1" fmla="val -64054"/>
              <a:gd name="adj2" fmla="val -10548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Preciso de um programa </a:t>
            </a:r>
            <a:r>
              <a:rPr lang="pt-BR"/>
              <a:t>que gerencie o financeiro de minha empresa.</a:t>
            </a:r>
            <a:endParaRPr lang="pt-BR" dirty="0">
              <a:solidFill>
                <a:srgbClr val="800000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52400" y="2497768"/>
            <a:ext cx="2438400" cy="2760032"/>
            <a:chOff x="203200" y="1676400"/>
            <a:chExt cx="2438400" cy="2760032"/>
          </a:xfrm>
        </p:grpSpPr>
        <p:pic>
          <p:nvPicPr>
            <p:cNvPr id="8" name="Picture 7" descr="Chief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1676400"/>
              <a:ext cx="2438400" cy="24384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10"/>
            <p:cNvSpPr txBox="1"/>
            <p:nvPr/>
          </p:nvSpPr>
          <p:spPr>
            <a:xfrm>
              <a:off x="1000344" y="4128655"/>
              <a:ext cx="742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Cliente</a:t>
              </a:r>
              <a:endParaRPr lang="pt-BR" sz="14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15" name="Cloud Callout 6"/>
          <p:cNvSpPr/>
          <p:nvPr/>
        </p:nvSpPr>
        <p:spPr>
          <a:xfrm>
            <a:off x="6629400" y="2438400"/>
            <a:ext cx="4572000" cy="1904999"/>
          </a:xfrm>
          <a:prstGeom prst="cloudCallout">
            <a:avLst>
              <a:gd name="adj1" fmla="val 26869"/>
              <a:gd name="adj2" fmla="val 66709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 agora? O que o software </a:t>
            </a:r>
            <a:r>
              <a:rPr lang="en-US" sz="2000" dirty="0" err="1"/>
              <a:t>precisa</a:t>
            </a:r>
            <a:r>
              <a:rPr lang="en-US" sz="2000" dirty="0"/>
              <a:t> </a:t>
            </a:r>
            <a:r>
              <a:rPr lang="en-US" sz="2000" dirty="0" err="1"/>
              <a:t>fazer</a:t>
            </a:r>
            <a:r>
              <a:rPr lang="en-US" sz="2000" dirty="0"/>
              <a:t> para </a:t>
            </a:r>
            <a:r>
              <a:rPr lang="en-US" sz="2000" dirty="0" err="1"/>
              <a:t>atender</a:t>
            </a:r>
            <a:r>
              <a:rPr lang="en-US" sz="2000" dirty="0"/>
              <a:t> </a:t>
            </a:r>
            <a:r>
              <a:rPr lang="en-US" sz="2000" dirty="0" err="1"/>
              <a:t>esta</a:t>
            </a:r>
            <a:r>
              <a:rPr lang="en-US" sz="2000" dirty="0"/>
              <a:t> </a:t>
            </a:r>
            <a:r>
              <a:rPr lang="en-US" sz="2000" dirty="0" err="1"/>
              <a:t>empresa</a:t>
            </a:r>
            <a:r>
              <a:rPr lang="en-US" sz="2000" dirty="0"/>
              <a:t>?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9601200" y="4108450"/>
            <a:ext cx="2444750" cy="2681188"/>
            <a:chOff x="9601200" y="4184650"/>
            <a:chExt cx="2444750" cy="2681188"/>
          </a:xfrm>
        </p:grpSpPr>
        <p:pic>
          <p:nvPicPr>
            <p:cNvPr id="16" name="Picture 2" descr="default-avatar.png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184650"/>
              <a:ext cx="2444750" cy="2444750"/>
            </a:xfrm>
            <a:prstGeom prst="rect">
              <a:avLst/>
            </a:prstGeom>
          </p:spPr>
        </p:pic>
        <p:sp>
          <p:nvSpPr>
            <p:cNvPr id="17" name="TextBox 10"/>
            <p:cNvSpPr txBox="1"/>
            <p:nvPr/>
          </p:nvSpPr>
          <p:spPr>
            <a:xfrm>
              <a:off x="10558274" y="6558061"/>
              <a:ext cx="6431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Aluno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97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resença_digit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2" y="1524000"/>
            <a:ext cx="7947928" cy="4321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Como conduzir o desenvolvimento?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pt-BR" sz="2300" dirty="0"/>
              <a:t>Quem faz o quê?</a:t>
            </a:r>
          </a:p>
          <a:p>
            <a:r>
              <a:rPr lang="pt-BR" sz="2300" dirty="0"/>
              <a:t>Em que ordem as atividades acontecerão?</a:t>
            </a:r>
          </a:p>
          <a:p>
            <a:r>
              <a:rPr lang="pt-BR" sz="2300" dirty="0"/>
              <a:t>Como alocar recursos?</a:t>
            </a:r>
          </a:p>
          <a:p>
            <a:r>
              <a:rPr lang="pt-BR" sz="2300" dirty="0"/>
              <a:t>Como lidar com o cliente?</a:t>
            </a:r>
          </a:p>
          <a:p>
            <a:r>
              <a:rPr lang="pt-BR" sz="2300" dirty="0"/>
              <a:t>Como obter e atender a padrões?</a:t>
            </a:r>
          </a:p>
        </p:txBody>
      </p:sp>
    </p:spTree>
    <p:extLst>
      <p:ext uri="{BB962C8B-B14F-4D97-AF65-F5344CB8AC3E}">
        <p14:creationId xmlns:p14="http://schemas.microsoft.com/office/powerpoint/2010/main" val="50438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8" name="Rounded Rectangular Callout 7"/>
          <p:cNvSpPr/>
          <p:nvPr/>
        </p:nvSpPr>
        <p:spPr>
          <a:xfrm>
            <a:off x="1295400" y="3203739"/>
            <a:ext cx="5486400" cy="2438400"/>
          </a:xfrm>
          <a:prstGeom prst="wedgeRoundRectCallout">
            <a:avLst>
              <a:gd name="adj1" fmla="val 73522"/>
              <a:gd name="adj2" fmla="val -52139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Apenas dividir a produção de um software em fases e realizar modelagens </a:t>
            </a:r>
            <a:r>
              <a:rPr lang="pt-BR" dirty="0">
                <a:solidFill>
                  <a:srgbClr val="800000"/>
                </a:solidFill>
              </a:rPr>
              <a:t>não é o suficiente</a:t>
            </a:r>
            <a:r>
              <a:rPr lang="pt-BR" dirty="0"/>
              <a:t> para obtermos um produto de software com </a:t>
            </a:r>
            <a:r>
              <a:rPr lang="pt-BR" dirty="0">
                <a:solidFill>
                  <a:srgbClr val="800000"/>
                </a:solidFill>
              </a:rPr>
              <a:t>qualidade</a:t>
            </a:r>
          </a:p>
          <a:p>
            <a:pPr lvl="5"/>
            <a:endParaRPr lang="pt-BR" dirty="0"/>
          </a:p>
          <a:p>
            <a:r>
              <a:rPr lang="pt-BR" dirty="0"/>
              <a:t>Precisamos seguir um </a:t>
            </a:r>
            <a:r>
              <a:rPr lang="pt-BR" dirty="0">
                <a:solidFill>
                  <a:srgbClr val="800000"/>
                </a:solidFill>
              </a:rPr>
              <a:t>Processo de Desenvolvimento de Software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96200" y="2062490"/>
            <a:ext cx="2286000" cy="2733020"/>
            <a:chOff x="7010400" y="457200"/>
            <a:chExt cx="2286000" cy="2733020"/>
          </a:xfrm>
        </p:grpSpPr>
        <p:pic>
          <p:nvPicPr>
            <p:cNvPr id="10" name="Picture 9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7696200" y="2667000"/>
              <a:ext cx="1072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63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Definição e Características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“Qualquer atividade, ou conjunto de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, que utiliza recursos para </a:t>
            </a:r>
            <a:r>
              <a:rPr lang="pt-BR" dirty="0">
                <a:solidFill>
                  <a:srgbClr val="800000"/>
                </a:solidFill>
              </a:rPr>
              <a:t>transformar insumos</a:t>
            </a:r>
            <a:r>
              <a:rPr lang="pt-BR" dirty="0"/>
              <a:t> (entradas) </a:t>
            </a:r>
            <a:r>
              <a:rPr lang="pt-BR" dirty="0">
                <a:solidFill>
                  <a:srgbClr val="800000"/>
                </a:solidFill>
              </a:rPr>
              <a:t>em produtos</a:t>
            </a:r>
            <a:r>
              <a:rPr lang="pt-BR" dirty="0"/>
              <a:t> (saídas)”	</a:t>
            </a:r>
            <a:r>
              <a:rPr lang="pt-BR" sz="1800" i="1" dirty="0"/>
              <a:t>[NBR ISO 9000, 2000]</a:t>
            </a:r>
          </a:p>
          <a:p>
            <a:pPr lvl="5"/>
            <a:endParaRPr lang="pt-BR" sz="700" i="1" dirty="0"/>
          </a:p>
          <a:p>
            <a:r>
              <a:rPr lang="pt-BR" dirty="0"/>
              <a:t>“Conjunto de </a:t>
            </a:r>
            <a:r>
              <a:rPr lang="pt-BR" dirty="0">
                <a:solidFill>
                  <a:srgbClr val="800000"/>
                </a:solidFill>
              </a:rPr>
              <a:t>passos</a:t>
            </a:r>
            <a:r>
              <a:rPr lang="pt-BR" dirty="0"/>
              <a:t> realizados para atingir um determinado </a:t>
            </a:r>
            <a:r>
              <a:rPr lang="pt-BR" dirty="0">
                <a:solidFill>
                  <a:srgbClr val="800000"/>
                </a:solidFill>
              </a:rPr>
              <a:t>propósito</a:t>
            </a:r>
            <a:r>
              <a:rPr lang="pt-BR" dirty="0"/>
              <a:t>”</a:t>
            </a:r>
            <a:r>
              <a:rPr lang="pt-BR" dirty="0">
                <a:solidFill>
                  <a:srgbClr val="800000"/>
                </a:solidFill>
              </a:rPr>
              <a:t>	</a:t>
            </a:r>
            <a:r>
              <a:rPr lang="pt-BR" sz="1800" i="1" dirty="0"/>
              <a:t>[IEEE 610.12, 1990]</a:t>
            </a:r>
          </a:p>
          <a:p>
            <a:pPr lvl="8"/>
            <a:endParaRPr lang="pt-BR" dirty="0"/>
          </a:p>
          <a:p>
            <a:r>
              <a:rPr lang="pt-BR" dirty="0"/>
              <a:t>Algumas </a:t>
            </a:r>
            <a:r>
              <a:rPr lang="pt-BR" dirty="0">
                <a:solidFill>
                  <a:srgbClr val="800000"/>
                </a:solidFill>
              </a:rPr>
              <a:t>características</a:t>
            </a:r>
            <a:r>
              <a:rPr lang="pt-BR" dirty="0"/>
              <a:t> de um processo </a:t>
            </a:r>
            <a:r>
              <a:rPr lang="pt-BR" sz="1800" i="1" dirty="0"/>
              <a:t>[PFLEEGER, 2004]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Prescreve (ordena, estabelece) todas as suas principais atividades</a:t>
            </a:r>
          </a:p>
          <a:p>
            <a:pPr lvl="1"/>
            <a:r>
              <a:rPr lang="pt-BR" dirty="0"/>
              <a:t>Utiliza recursos</a:t>
            </a:r>
          </a:p>
          <a:p>
            <a:pPr lvl="1"/>
            <a:r>
              <a:rPr lang="pt-BR" dirty="0"/>
              <a:t>Está sujeito a um conjunto de restrições</a:t>
            </a:r>
          </a:p>
          <a:p>
            <a:pPr lvl="1"/>
            <a:r>
              <a:rPr lang="pt-BR" dirty="0"/>
              <a:t>Gera produtos intermediários e finais</a:t>
            </a:r>
          </a:p>
          <a:p>
            <a:pPr lvl="1"/>
            <a:r>
              <a:rPr lang="pt-BR" dirty="0"/>
              <a:t>Pode ser composto de sub-processos relacionados de algum modo</a:t>
            </a:r>
          </a:p>
        </p:txBody>
      </p:sp>
    </p:spTree>
    <p:extLst>
      <p:ext uri="{BB962C8B-B14F-4D97-AF65-F5344CB8AC3E}">
        <p14:creationId xmlns:p14="http://schemas.microsoft.com/office/powerpoint/2010/main" val="11521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Software </a:t>
            </a:r>
            <a:r>
              <a:rPr lang="pt-BR" sz="2800" dirty="0"/>
              <a:t>[1/3]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“Conjunto de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métodos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práticas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tecnologia</a:t>
            </a:r>
            <a:r>
              <a:rPr lang="pt-BR" dirty="0"/>
              <a:t> que as pessoas utilizam para desenvolver e manter </a:t>
            </a:r>
            <a:r>
              <a:rPr lang="pt-BR" dirty="0">
                <a:solidFill>
                  <a:srgbClr val="800000"/>
                </a:solidFill>
              </a:rPr>
              <a:t>softwares</a:t>
            </a:r>
            <a:r>
              <a:rPr lang="pt-BR" dirty="0"/>
              <a:t> e produtos relacionados”	</a:t>
            </a:r>
            <a:r>
              <a:rPr lang="pt-BR" sz="1800" i="1" dirty="0"/>
              <a:t>[</a:t>
            </a:r>
            <a:r>
              <a:rPr lang="pt-BR" sz="1800" i="1" dirty="0" err="1"/>
              <a:t>Paulk</a:t>
            </a:r>
            <a:r>
              <a:rPr lang="pt-BR" sz="1800" i="1" dirty="0"/>
              <a:t> et al., 1995]</a:t>
            </a:r>
          </a:p>
          <a:p>
            <a:pPr marL="0" indent="0" algn="r">
              <a:buNone/>
            </a:pPr>
            <a:endParaRPr lang="pt-BR" sz="1800" i="1" dirty="0"/>
          </a:p>
          <a:p>
            <a:r>
              <a:rPr lang="pt-BR" dirty="0"/>
              <a:t>Define </a:t>
            </a:r>
            <a:r>
              <a:rPr lang="pt-BR" dirty="0">
                <a:solidFill>
                  <a:srgbClr val="800000"/>
                </a:solidFill>
              </a:rPr>
              <a:t>quem</a:t>
            </a:r>
            <a:r>
              <a:rPr lang="pt-BR" dirty="0"/>
              <a:t> faz </a:t>
            </a:r>
            <a:r>
              <a:rPr lang="pt-BR" dirty="0">
                <a:solidFill>
                  <a:srgbClr val="800000"/>
                </a:solidFill>
              </a:rPr>
              <a:t>o que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quando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como</a:t>
            </a:r>
            <a:r>
              <a:rPr lang="pt-BR" dirty="0"/>
              <a:t>, para atingir um </a:t>
            </a:r>
            <a:r>
              <a:rPr lang="pt-BR" u="sng" dirty="0"/>
              <a:t>determinado alvo</a:t>
            </a:r>
          </a:p>
          <a:p>
            <a:pPr lvl="1"/>
            <a:r>
              <a:rPr lang="pt-BR" dirty="0"/>
              <a:t>Software de </a:t>
            </a:r>
            <a:r>
              <a:rPr lang="pt-BR" dirty="0">
                <a:solidFill>
                  <a:srgbClr val="800000"/>
                </a:solidFill>
              </a:rPr>
              <a:t>qualidade</a:t>
            </a:r>
            <a:r>
              <a:rPr lang="pt-BR" dirty="0"/>
              <a:t>, satisfazendo as </a:t>
            </a:r>
            <a:r>
              <a:rPr lang="pt-BR" dirty="0">
                <a:solidFill>
                  <a:srgbClr val="800000"/>
                </a:solidFill>
              </a:rPr>
              <a:t>necessidades</a:t>
            </a:r>
            <a:r>
              <a:rPr lang="pt-BR" dirty="0">
                <a:solidFill>
                  <a:srgbClr val="292934"/>
                </a:solidFill>
              </a:rPr>
              <a:t> do </a:t>
            </a:r>
            <a:r>
              <a:rPr lang="pt-BR" b="1" dirty="0">
                <a:solidFill>
                  <a:srgbClr val="800000"/>
                </a:solidFill>
              </a:rPr>
              <a:t>cliente</a:t>
            </a:r>
            <a:r>
              <a:rPr lang="pt-BR" dirty="0"/>
              <a:t> e do </a:t>
            </a:r>
            <a:r>
              <a:rPr lang="pt-BR" b="1" dirty="0">
                <a:solidFill>
                  <a:srgbClr val="800000"/>
                </a:solidFill>
              </a:rPr>
              <a:t>desenvolvedor</a:t>
            </a:r>
          </a:p>
          <a:p>
            <a:pPr lvl="5"/>
            <a:endParaRPr lang="pt-BR" dirty="0"/>
          </a:p>
          <a:p>
            <a:r>
              <a:rPr lang="pt-BR" dirty="0"/>
              <a:t>Visa assegurar o desenvolvimento de software com:</a:t>
            </a:r>
          </a:p>
          <a:p>
            <a:pPr lvl="1"/>
            <a:r>
              <a:rPr lang="pt-BR" dirty="0"/>
              <a:t>Prazos e necessidade de recursos definidos</a:t>
            </a:r>
          </a:p>
          <a:p>
            <a:pPr lvl="1"/>
            <a:r>
              <a:rPr lang="pt-BR" dirty="0"/>
              <a:t>Elevada produtividade (de forma econômica)</a:t>
            </a:r>
          </a:p>
          <a:p>
            <a:pPr lvl="1"/>
            <a:r>
              <a:rPr lang="pt-BR" dirty="0"/>
              <a:t>Qualidade assegurada</a:t>
            </a:r>
          </a:p>
        </p:txBody>
      </p:sp>
    </p:spTree>
    <p:extLst>
      <p:ext uri="{BB962C8B-B14F-4D97-AF65-F5344CB8AC3E}">
        <p14:creationId xmlns:p14="http://schemas.microsoft.com/office/powerpoint/2010/main" val="352120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 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um processo </a:t>
            </a:r>
            <a:r>
              <a:rPr lang="pt-BR" dirty="0">
                <a:solidFill>
                  <a:srgbClr val="800000"/>
                </a:solidFill>
              </a:rPr>
              <a:t>funcionar</a:t>
            </a:r>
            <a:r>
              <a:rPr lang="pt-BR" dirty="0"/>
              <a:t> satisfatoriamente, deve possuir </a:t>
            </a:r>
            <a:r>
              <a:rPr lang="pt-BR" sz="1800" dirty="0"/>
              <a:t>[</a:t>
            </a:r>
            <a:r>
              <a:rPr lang="pt-BR" sz="1800" i="1" dirty="0"/>
              <a:t>PAULK, 1995</a:t>
            </a:r>
            <a:r>
              <a:rPr lang="pt-BR" sz="1800" dirty="0"/>
              <a:t>]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lvl="1"/>
            <a:r>
              <a:rPr lang="pt-BR" b="1" dirty="0"/>
              <a:t>Procedimentos</a:t>
            </a:r>
            <a:r>
              <a:rPr lang="pt-BR" dirty="0"/>
              <a:t> e </a:t>
            </a:r>
            <a:r>
              <a:rPr lang="pt-BR" b="1" dirty="0"/>
              <a:t>métodos</a:t>
            </a:r>
            <a:r>
              <a:rPr lang="pt-BR" dirty="0"/>
              <a:t> que descrevam a relação entre as tarefas</a:t>
            </a:r>
          </a:p>
          <a:p>
            <a:pPr lvl="8"/>
            <a:endParaRPr lang="pt-BR" dirty="0"/>
          </a:p>
          <a:p>
            <a:pPr lvl="1"/>
            <a:r>
              <a:rPr lang="pt-BR" b="1" dirty="0"/>
              <a:t>Ferramentas</a:t>
            </a:r>
            <a:r>
              <a:rPr lang="pt-BR" dirty="0"/>
              <a:t> e </a:t>
            </a:r>
            <a:r>
              <a:rPr lang="pt-BR" b="1" dirty="0"/>
              <a:t>equipamentos</a:t>
            </a:r>
            <a:r>
              <a:rPr lang="pt-BR" dirty="0"/>
              <a:t> que deem suporte à realização das tarefas, simplificando e automatizando o trabalho</a:t>
            </a:r>
          </a:p>
          <a:p>
            <a:pPr lvl="8"/>
            <a:endParaRPr lang="pt-BR" dirty="0"/>
          </a:p>
          <a:p>
            <a:pPr lvl="1"/>
            <a:r>
              <a:rPr lang="pt-BR" b="1" dirty="0"/>
              <a:t>Pessoas</a:t>
            </a:r>
            <a:r>
              <a:rPr lang="pt-BR" dirty="0"/>
              <a:t> com </a:t>
            </a:r>
            <a:r>
              <a:rPr lang="pt-BR" dirty="0">
                <a:solidFill>
                  <a:srgbClr val="800000"/>
                </a:solidFill>
              </a:rPr>
              <a:t>perfil adequado</a:t>
            </a:r>
            <a:r>
              <a:rPr lang="pt-BR" dirty="0"/>
              <a:t>, treinadas nos métodos e nas ferramentas para poderem realizar as atividades adequadamente</a:t>
            </a:r>
          </a:p>
        </p:txBody>
      </p:sp>
    </p:spTree>
    <p:extLst>
      <p:ext uri="{BB962C8B-B14F-4D97-AF65-F5344CB8AC3E}">
        <p14:creationId xmlns:p14="http://schemas.microsoft.com/office/powerpoint/2010/main" val="82651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Software </a:t>
            </a:r>
            <a:r>
              <a:rPr lang="pt-BR" sz="2800" dirty="0"/>
              <a:t>[3/3]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pic>
        <p:nvPicPr>
          <p:cNvPr id="7" name="Picture 6" descr="_temp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8890000" cy="5105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o explicativo retangular com cantos arredondados 8"/>
          <p:cNvSpPr/>
          <p:nvPr/>
        </p:nvSpPr>
        <p:spPr>
          <a:xfrm>
            <a:off x="4572000" y="1371600"/>
            <a:ext cx="1219200" cy="685800"/>
          </a:xfrm>
          <a:prstGeom prst="wedgeRoundRectCallout">
            <a:avLst>
              <a:gd name="adj1" fmla="val -100623"/>
              <a:gd name="adj2" fmla="val 52096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Quem</a:t>
            </a:r>
          </a:p>
        </p:txBody>
      </p:sp>
      <p:sp>
        <p:nvSpPr>
          <p:cNvPr id="8" name="Texto explicativo retangular com cantos arredondados 8"/>
          <p:cNvSpPr/>
          <p:nvPr/>
        </p:nvSpPr>
        <p:spPr>
          <a:xfrm>
            <a:off x="9067800" y="5791200"/>
            <a:ext cx="1447800" cy="914400"/>
          </a:xfrm>
          <a:prstGeom prst="wedgeRoundRectCallout">
            <a:avLst>
              <a:gd name="adj1" fmla="val -74424"/>
              <a:gd name="adj2" fmla="val 4021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 que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Quando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9220200" y="838200"/>
            <a:ext cx="990600" cy="460612"/>
          </a:xfrm>
          <a:prstGeom prst="wedgeRoundRectCallout">
            <a:avLst>
              <a:gd name="adj1" fmla="val -71035"/>
              <a:gd name="adj2" fmla="val 121023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</a:t>
            </a:r>
          </a:p>
        </p:txBody>
      </p:sp>
    </p:spTree>
    <p:extLst>
      <p:ext uri="{BB962C8B-B14F-4D97-AF65-F5344CB8AC3E}">
        <p14:creationId xmlns:p14="http://schemas.microsoft.com/office/powerpoint/2010/main" val="417857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Tópicos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Desenvolvimento de Software</a:t>
            </a:r>
          </a:p>
          <a:p>
            <a:pPr lvl="4"/>
            <a:endParaRPr lang="pt-BR" dirty="0"/>
          </a:p>
          <a:p>
            <a:r>
              <a:rPr lang="pt-BR" dirty="0"/>
              <a:t>Processo de Desenvolvimento de 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24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Relação com a Engenharia de Software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Definição de Engenharia de Software</a:t>
            </a:r>
            <a:r>
              <a:rPr lang="pt-BR" dirty="0"/>
              <a:t> </a:t>
            </a:r>
            <a:r>
              <a:rPr lang="pt-BR" sz="2000" i="1" dirty="0"/>
              <a:t>[IEEE]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Aplicação de uma </a:t>
            </a:r>
            <a:r>
              <a:rPr lang="pt-BR" b="1" dirty="0">
                <a:solidFill>
                  <a:srgbClr val="800000"/>
                </a:solidFill>
              </a:rPr>
              <a:t>abordagem</a:t>
            </a:r>
            <a:r>
              <a:rPr lang="pt-BR" dirty="0">
                <a:solidFill>
                  <a:srgbClr val="800000"/>
                </a:solidFill>
              </a:rPr>
              <a:t> sistemática</a:t>
            </a:r>
            <a:r>
              <a:rPr lang="pt-BR" dirty="0"/>
              <a:t>, disciplinada e possível de ser medida, para o desenvolvimento, operação e manutenção do software</a:t>
            </a:r>
          </a:p>
          <a:p>
            <a:pPr lvl="5"/>
            <a:endParaRPr lang="pt-BR" b="1" dirty="0"/>
          </a:p>
          <a:p>
            <a:r>
              <a:rPr lang="pt-BR" b="1" dirty="0"/>
              <a:t>Processo de Software</a:t>
            </a:r>
          </a:p>
          <a:p>
            <a:pPr lvl="1"/>
            <a:r>
              <a:rPr lang="pt-BR" dirty="0"/>
              <a:t>Define a </a:t>
            </a:r>
            <a:r>
              <a:rPr lang="pt-BR" b="1" dirty="0">
                <a:solidFill>
                  <a:srgbClr val="800000"/>
                </a:solidFill>
              </a:rPr>
              <a:t>abordagem</a:t>
            </a:r>
            <a:r>
              <a:rPr lang="pt-BR" dirty="0"/>
              <a:t> a ser utilizada</a:t>
            </a:r>
          </a:p>
          <a:p>
            <a:pPr lvl="8"/>
            <a:endParaRPr lang="pt-BR" dirty="0"/>
          </a:p>
          <a:p>
            <a:r>
              <a:rPr lang="pt-BR" b="1" dirty="0"/>
              <a:t>Engenharia de Software</a:t>
            </a:r>
          </a:p>
          <a:p>
            <a:pPr lvl="1"/>
            <a:r>
              <a:rPr lang="pt-BR" dirty="0">
                <a:solidFill>
                  <a:srgbClr val="800000"/>
                </a:solidFill>
              </a:rPr>
              <a:t>Engloba</a:t>
            </a:r>
            <a:r>
              <a:rPr lang="pt-BR" dirty="0"/>
              <a:t> tanto o </a:t>
            </a:r>
            <a:r>
              <a:rPr lang="pt-BR" dirty="0">
                <a:solidFill>
                  <a:srgbClr val="800000"/>
                </a:solidFill>
              </a:rPr>
              <a:t>processo de software</a:t>
            </a:r>
            <a:r>
              <a:rPr lang="pt-BR" dirty="0"/>
              <a:t> quanto as </a:t>
            </a:r>
            <a:r>
              <a:rPr lang="pt-BR" dirty="0">
                <a:solidFill>
                  <a:srgbClr val="800000"/>
                </a:solidFill>
              </a:rPr>
              <a:t>tecnologias</a:t>
            </a:r>
          </a:p>
          <a:p>
            <a:pPr lvl="2"/>
            <a:r>
              <a:rPr lang="pt-BR" dirty="0"/>
              <a:t>Utiliza </a:t>
            </a:r>
            <a:r>
              <a:rPr lang="pt-BR" b="1" dirty="0">
                <a:solidFill>
                  <a:srgbClr val="800000"/>
                </a:solidFill>
              </a:rPr>
              <a:t>métodos</a:t>
            </a:r>
            <a:r>
              <a:rPr lang="pt-BR" dirty="0"/>
              <a:t>, </a:t>
            </a:r>
            <a:r>
              <a:rPr lang="pt-BR" b="1" dirty="0">
                <a:solidFill>
                  <a:srgbClr val="800000"/>
                </a:solidFill>
              </a:rPr>
              <a:t>ferramentas</a:t>
            </a:r>
            <a:r>
              <a:rPr lang="pt-BR" dirty="0"/>
              <a:t> e </a:t>
            </a:r>
            <a:r>
              <a:rPr lang="pt-BR" b="1" dirty="0">
                <a:solidFill>
                  <a:srgbClr val="800000"/>
                </a:solidFill>
              </a:rPr>
              <a:t>procedimentos</a:t>
            </a:r>
            <a:r>
              <a:rPr lang="pt-BR" dirty="0"/>
              <a:t> para projetar, construir e manter grandes sistemas de software de maneira profissional.</a:t>
            </a:r>
          </a:p>
        </p:txBody>
      </p:sp>
    </p:spTree>
    <p:extLst>
      <p:ext uri="{BB962C8B-B14F-4D97-AF65-F5344CB8AC3E}">
        <p14:creationId xmlns:p14="http://schemas.microsoft.com/office/powerpoint/2010/main" val="13764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Relação com a Engenharia de Software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sz="3100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Definição de Engenharia de Software</a:t>
            </a:r>
            <a:r>
              <a:rPr lang="pt-BR" dirty="0"/>
              <a:t> </a:t>
            </a:r>
            <a:r>
              <a:rPr lang="pt-BR" sz="2000" i="1" dirty="0"/>
              <a:t>[IEEE]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Aplicação de uma </a:t>
            </a:r>
            <a:r>
              <a:rPr lang="pt-BR" b="1" dirty="0">
                <a:solidFill>
                  <a:srgbClr val="800000"/>
                </a:solidFill>
              </a:rPr>
              <a:t>abordagem</a:t>
            </a:r>
            <a:r>
              <a:rPr lang="pt-BR" dirty="0">
                <a:solidFill>
                  <a:srgbClr val="800000"/>
                </a:solidFill>
              </a:rPr>
              <a:t> sistemática</a:t>
            </a:r>
            <a:r>
              <a:rPr lang="pt-BR" dirty="0"/>
              <a:t>, disciplinada e possível de ser medida, para o desenvolvimento, operação e manutenção do software</a:t>
            </a:r>
          </a:p>
          <a:p>
            <a:pPr lvl="5"/>
            <a:endParaRPr lang="pt-BR" b="1" dirty="0"/>
          </a:p>
          <a:p>
            <a:r>
              <a:rPr lang="pt-BR" b="1" dirty="0"/>
              <a:t>Processo de Software</a:t>
            </a:r>
          </a:p>
          <a:p>
            <a:pPr lvl="1"/>
            <a:r>
              <a:rPr lang="pt-BR" dirty="0"/>
              <a:t>Define a </a:t>
            </a:r>
            <a:r>
              <a:rPr lang="pt-BR" b="1" dirty="0">
                <a:solidFill>
                  <a:srgbClr val="800000"/>
                </a:solidFill>
              </a:rPr>
              <a:t>abordagem</a:t>
            </a:r>
            <a:r>
              <a:rPr lang="pt-BR" dirty="0"/>
              <a:t> a ser utilizada</a:t>
            </a:r>
          </a:p>
          <a:p>
            <a:pPr lvl="8"/>
            <a:endParaRPr lang="pt-BR" dirty="0"/>
          </a:p>
          <a:p>
            <a:r>
              <a:rPr lang="pt-BR" b="1" dirty="0"/>
              <a:t>Engenharia de Software</a:t>
            </a:r>
          </a:p>
          <a:p>
            <a:pPr lvl="1"/>
            <a:r>
              <a:rPr lang="pt-BR" dirty="0">
                <a:solidFill>
                  <a:srgbClr val="800000"/>
                </a:solidFill>
              </a:rPr>
              <a:t>Engloba</a:t>
            </a:r>
            <a:r>
              <a:rPr lang="pt-BR" dirty="0"/>
              <a:t> tanto o </a:t>
            </a:r>
            <a:r>
              <a:rPr lang="pt-BR" dirty="0">
                <a:solidFill>
                  <a:srgbClr val="800000"/>
                </a:solidFill>
              </a:rPr>
              <a:t>processo de software</a:t>
            </a:r>
            <a:r>
              <a:rPr lang="pt-BR" dirty="0"/>
              <a:t> quanto as </a:t>
            </a:r>
            <a:r>
              <a:rPr lang="pt-BR" dirty="0">
                <a:solidFill>
                  <a:srgbClr val="800000"/>
                </a:solidFill>
              </a:rPr>
              <a:t>tecnologias</a:t>
            </a:r>
          </a:p>
          <a:p>
            <a:pPr lvl="2"/>
            <a:r>
              <a:rPr lang="pt-BR" dirty="0"/>
              <a:t>Utiliza </a:t>
            </a:r>
            <a:r>
              <a:rPr lang="pt-BR" b="1" u="sng" dirty="0">
                <a:solidFill>
                  <a:srgbClr val="800000"/>
                </a:solidFill>
              </a:rPr>
              <a:t>métodos</a:t>
            </a:r>
            <a:r>
              <a:rPr lang="pt-BR" dirty="0"/>
              <a:t>, </a:t>
            </a:r>
            <a:r>
              <a:rPr lang="pt-BR" b="1" u="sng" dirty="0">
                <a:solidFill>
                  <a:srgbClr val="800000"/>
                </a:solidFill>
              </a:rPr>
              <a:t>ferramentas</a:t>
            </a:r>
            <a:r>
              <a:rPr lang="pt-BR" dirty="0"/>
              <a:t> e </a:t>
            </a:r>
            <a:r>
              <a:rPr lang="pt-BR" b="1" u="sng" dirty="0">
                <a:solidFill>
                  <a:srgbClr val="800000"/>
                </a:solidFill>
              </a:rPr>
              <a:t>procedimentos</a:t>
            </a:r>
            <a:r>
              <a:rPr lang="pt-BR" dirty="0"/>
              <a:t> para projetar, construir e manter grandes sistemas de software de maneira profissional.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179294" y="2384612"/>
            <a:ext cx="3962401" cy="2498726"/>
          </a:xfrm>
          <a:prstGeom prst="wedgeRoundRectCallout">
            <a:avLst>
              <a:gd name="adj1" fmla="val 3830"/>
              <a:gd name="adj2" fmla="val 74558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desenvolver o software detalhadamente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Geralmente introduzem uma notação </a:t>
            </a: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gráfica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ou orientada a uma </a:t>
            </a:r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linguagem especial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Normalmente introduzem um conjunto de critérios para a qualidade de software</a:t>
            </a:r>
          </a:p>
        </p:txBody>
      </p:sp>
      <p:sp>
        <p:nvSpPr>
          <p:cNvPr id="8" name="Texto explicativo retangular com cantos arredondados 7"/>
          <p:cNvSpPr/>
          <p:nvPr/>
        </p:nvSpPr>
        <p:spPr>
          <a:xfrm>
            <a:off x="4446494" y="3887004"/>
            <a:ext cx="3553134" cy="1012208"/>
          </a:xfrm>
          <a:prstGeom prst="wedgeRoundRectCallout">
            <a:avLst>
              <a:gd name="adj1" fmla="val -67275"/>
              <a:gd name="adj2" fmla="val 106952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Apoio automatizado ou </a:t>
            </a:r>
            <a:r>
              <a:rPr lang="pt-BR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semi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-automatizado aos métodos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Ex.: Ferramentas </a:t>
            </a:r>
            <a:r>
              <a:rPr lang="pt-BR" sz="1800" i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CASE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6122894" y="5661212"/>
            <a:ext cx="2895600" cy="914400"/>
          </a:xfrm>
          <a:prstGeom prst="wedgeRoundRectCallout">
            <a:avLst>
              <a:gd name="adj1" fmla="val -69946"/>
              <a:gd name="adj2" fmla="val -45545"/>
              <a:gd name="adj3" fmla="val 16667"/>
            </a:avLst>
          </a:prstGeom>
          <a:solidFill>
            <a:schemeClr val="bg2">
              <a:lumMod val="90000"/>
              <a:alpha val="9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Modelos de Processos de Software</a:t>
            </a:r>
            <a:endParaRPr lang="pt-BR" sz="1800" i="1" dirty="0">
              <a:solidFill>
                <a:schemeClr val="tx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9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1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as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 de um processo de software </a:t>
            </a:r>
            <a:r>
              <a:rPr lang="pt-BR" dirty="0">
                <a:solidFill>
                  <a:srgbClr val="800000"/>
                </a:solidFill>
              </a:rPr>
              <a:t>operarem corretamente</a:t>
            </a:r>
            <a:r>
              <a:rPr lang="pt-BR" dirty="0"/>
              <a:t> e de acordo com os </a:t>
            </a:r>
            <a:r>
              <a:rPr lang="pt-BR" dirty="0">
                <a:solidFill>
                  <a:srgbClr val="800000"/>
                </a:solidFill>
              </a:rPr>
              <a:t>padrões</a:t>
            </a:r>
            <a:r>
              <a:rPr lang="pt-BR" dirty="0"/>
              <a:t> requeridos, o </a:t>
            </a:r>
            <a:r>
              <a:rPr lang="pt-BR" u="sng" dirty="0"/>
              <a:t>resultado desejado</a:t>
            </a:r>
            <a:r>
              <a:rPr lang="pt-BR" dirty="0"/>
              <a:t> é produzido.</a:t>
            </a:r>
          </a:p>
          <a:p>
            <a:pPr lvl="1"/>
            <a:r>
              <a:rPr lang="pt-BR" dirty="0"/>
              <a:t>Software de </a:t>
            </a:r>
            <a:r>
              <a:rPr lang="pt-BR" dirty="0">
                <a:solidFill>
                  <a:srgbClr val="800000"/>
                </a:solidFill>
              </a:rPr>
              <a:t>alta qualidade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baixo custo</a:t>
            </a:r>
            <a:r>
              <a:rPr lang="pt-BR" dirty="0"/>
              <a:t>.</a:t>
            </a:r>
          </a:p>
          <a:p>
            <a:pPr lvl="5"/>
            <a:endParaRPr lang="pt-BR" dirty="0"/>
          </a:p>
          <a:p>
            <a:r>
              <a:rPr lang="pt-BR" dirty="0"/>
              <a:t>Um processo que </a:t>
            </a:r>
            <a:r>
              <a:rPr lang="pt-BR" dirty="0">
                <a:solidFill>
                  <a:srgbClr val="800000"/>
                </a:solidFill>
              </a:rPr>
              <a:t>não aumenta a produção</a:t>
            </a:r>
            <a:r>
              <a:rPr lang="pt-BR" dirty="0"/>
              <a:t> (não suporta projetos de software grandes) ou não pode produzir software com boa qualidade </a:t>
            </a:r>
            <a:r>
              <a:rPr lang="pt-BR" dirty="0">
                <a:solidFill>
                  <a:srgbClr val="800000"/>
                </a:solidFill>
              </a:rPr>
              <a:t>não é um processo adequado</a:t>
            </a:r>
            <a:r>
              <a:rPr lang="pt-BR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274637" lvl="1" indent="0" algn="r">
              <a:buNone/>
            </a:pPr>
            <a:r>
              <a:rPr lang="pt-BR" sz="1800" i="1" dirty="0"/>
              <a:t>[</a:t>
            </a:r>
            <a:r>
              <a:rPr lang="pt-BR" sz="1800" i="1" dirty="0" err="1"/>
              <a:t>Jalote</a:t>
            </a:r>
            <a:r>
              <a:rPr lang="pt-BR" sz="18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826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– Atividades Fundamentais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228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52230" name="Freeform 3"/>
          <p:cNvSpPr>
            <a:spLocks/>
          </p:cNvSpPr>
          <p:nvPr/>
        </p:nvSpPr>
        <p:spPr bwMode="auto">
          <a:xfrm>
            <a:off x="5553076" y="2336800"/>
            <a:ext cx="900113" cy="623888"/>
          </a:xfrm>
          <a:custGeom>
            <a:avLst/>
            <a:gdLst>
              <a:gd name="T0" fmla="*/ 2147483647 w 670"/>
              <a:gd name="T1" fmla="*/ 2147483647 h 655"/>
              <a:gd name="T2" fmla="*/ 2147483647 w 670"/>
              <a:gd name="T3" fmla="*/ 2147483647 h 655"/>
              <a:gd name="T4" fmla="*/ 2147483647 w 670"/>
              <a:gd name="T5" fmla="*/ 2147483647 h 655"/>
              <a:gd name="T6" fmla="*/ 2147483647 w 670"/>
              <a:gd name="T7" fmla="*/ 2147483647 h 655"/>
              <a:gd name="T8" fmla="*/ 2147483647 w 670"/>
              <a:gd name="T9" fmla="*/ 2147483647 h 655"/>
              <a:gd name="T10" fmla="*/ 2147483647 w 670"/>
              <a:gd name="T11" fmla="*/ 2147483647 h 655"/>
              <a:gd name="T12" fmla="*/ 2147483647 w 670"/>
              <a:gd name="T13" fmla="*/ 2147483647 h 655"/>
              <a:gd name="T14" fmla="*/ 2147483647 w 670"/>
              <a:gd name="T15" fmla="*/ 2147483647 h 655"/>
              <a:gd name="T16" fmla="*/ 2147483647 w 670"/>
              <a:gd name="T17" fmla="*/ 2147483647 h 655"/>
              <a:gd name="T18" fmla="*/ 2147483647 w 670"/>
              <a:gd name="T19" fmla="*/ 2147483647 h 655"/>
              <a:gd name="T20" fmla="*/ 2147483647 w 670"/>
              <a:gd name="T21" fmla="*/ 2147483647 h 655"/>
              <a:gd name="T22" fmla="*/ 2147483647 w 670"/>
              <a:gd name="T23" fmla="*/ 2147483647 h 655"/>
              <a:gd name="T24" fmla="*/ 2147483647 w 670"/>
              <a:gd name="T25" fmla="*/ 2147483647 h 655"/>
              <a:gd name="T26" fmla="*/ 2147483647 w 670"/>
              <a:gd name="T27" fmla="*/ 2147483647 h 655"/>
              <a:gd name="T28" fmla="*/ 2147483647 w 670"/>
              <a:gd name="T29" fmla="*/ 2147483647 h 655"/>
              <a:gd name="T30" fmla="*/ 2147483647 w 670"/>
              <a:gd name="T31" fmla="*/ 0 h 655"/>
              <a:gd name="T32" fmla="*/ 0 w 670"/>
              <a:gd name="T33" fmla="*/ 0 h 655"/>
              <a:gd name="T34" fmla="*/ 2147483647 w 670"/>
              <a:gd name="T35" fmla="*/ 2147483647 h 655"/>
              <a:gd name="T36" fmla="*/ 2147483647 w 670"/>
              <a:gd name="T37" fmla="*/ 2147483647 h 655"/>
              <a:gd name="T38" fmla="*/ 2147483647 w 670"/>
              <a:gd name="T39" fmla="*/ 2147483647 h 655"/>
              <a:gd name="T40" fmla="*/ 2147483647 w 670"/>
              <a:gd name="T41" fmla="*/ 2147483647 h 655"/>
              <a:gd name="T42" fmla="*/ 2147483647 w 670"/>
              <a:gd name="T43" fmla="*/ 2147483647 h 655"/>
              <a:gd name="T44" fmla="*/ 2147483647 w 670"/>
              <a:gd name="T45" fmla="*/ 2147483647 h 655"/>
              <a:gd name="T46" fmla="*/ 2147483647 w 670"/>
              <a:gd name="T47" fmla="*/ 2147483647 h 655"/>
              <a:gd name="T48" fmla="*/ 2147483647 w 670"/>
              <a:gd name="T49" fmla="*/ 2147483647 h 655"/>
              <a:gd name="T50" fmla="*/ 2147483647 w 670"/>
              <a:gd name="T51" fmla="*/ 2147483647 h 655"/>
              <a:gd name="T52" fmla="*/ 2147483647 w 670"/>
              <a:gd name="T53" fmla="*/ 2147483647 h 655"/>
              <a:gd name="T54" fmla="*/ 2147483647 w 670"/>
              <a:gd name="T55" fmla="*/ 2147483647 h 655"/>
              <a:gd name="T56" fmla="*/ 2147483647 w 670"/>
              <a:gd name="T57" fmla="*/ 2147483647 h 655"/>
              <a:gd name="T58" fmla="*/ 2147483647 w 670"/>
              <a:gd name="T59" fmla="*/ 2147483647 h 655"/>
              <a:gd name="T60" fmla="*/ 2147483647 w 670"/>
              <a:gd name="T61" fmla="*/ 2147483647 h 6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70"/>
              <a:gd name="T94" fmla="*/ 0 h 655"/>
              <a:gd name="T95" fmla="*/ 670 w 670"/>
              <a:gd name="T96" fmla="*/ 655 h 65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70" h="655">
                <a:moveTo>
                  <a:pt x="551" y="466"/>
                </a:moveTo>
                <a:lnTo>
                  <a:pt x="551" y="173"/>
                </a:lnTo>
                <a:lnTo>
                  <a:pt x="549" y="153"/>
                </a:lnTo>
                <a:lnTo>
                  <a:pt x="547" y="131"/>
                </a:lnTo>
                <a:lnTo>
                  <a:pt x="542" y="111"/>
                </a:lnTo>
                <a:lnTo>
                  <a:pt x="534" y="94"/>
                </a:lnTo>
                <a:lnTo>
                  <a:pt x="527" y="79"/>
                </a:lnTo>
                <a:lnTo>
                  <a:pt x="518" y="68"/>
                </a:lnTo>
                <a:lnTo>
                  <a:pt x="508" y="54"/>
                </a:lnTo>
                <a:lnTo>
                  <a:pt x="493" y="41"/>
                </a:lnTo>
                <a:lnTo>
                  <a:pt x="479" y="30"/>
                </a:lnTo>
                <a:lnTo>
                  <a:pt x="462" y="22"/>
                </a:lnTo>
                <a:lnTo>
                  <a:pt x="441" y="13"/>
                </a:lnTo>
                <a:lnTo>
                  <a:pt x="417" y="6"/>
                </a:lnTo>
                <a:lnTo>
                  <a:pt x="392" y="2"/>
                </a:lnTo>
                <a:lnTo>
                  <a:pt x="363" y="0"/>
                </a:lnTo>
                <a:lnTo>
                  <a:pt x="0" y="0"/>
                </a:lnTo>
                <a:lnTo>
                  <a:pt x="1" y="184"/>
                </a:lnTo>
                <a:lnTo>
                  <a:pt x="298" y="184"/>
                </a:lnTo>
                <a:lnTo>
                  <a:pt x="312" y="187"/>
                </a:lnTo>
                <a:lnTo>
                  <a:pt x="324" y="193"/>
                </a:lnTo>
                <a:lnTo>
                  <a:pt x="332" y="200"/>
                </a:lnTo>
                <a:lnTo>
                  <a:pt x="337" y="206"/>
                </a:lnTo>
                <a:lnTo>
                  <a:pt x="343" y="214"/>
                </a:lnTo>
                <a:lnTo>
                  <a:pt x="347" y="222"/>
                </a:lnTo>
                <a:lnTo>
                  <a:pt x="347" y="223"/>
                </a:lnTo>
                <a:lnTo>
                  <a:pt x="347" y="468"/>
                </a:lnTo>
                <a:lnTo>
                  <a:pt x="239" y="468"/>
                </a:lnTo>
                <a:lnTo>
                  <a:pt x="447" y="654"/>
                </a:lnTo>
                <a:lnTo>
                  <a:pt x="669" y="466"/>
                </a:lnTo>
                <a:lnTo>
                  <a:pt x="551" y="466"/>
                </a:lnTo>
              </a:path>
            </a:pathLst>
          </a:cu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 sz="180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1" name="Rectangle 4"/>
          <p:cNvSpPr>
            <a:spLocks noChangeArrowheads="1"/>
          </p:cNvSpPr>
          <p:nvPr/>
        </p:nvSpPr>
        <p:spPr bwMode="auto">
          <a:xfrm>
            <a:off x="2352675" y="1974851"/>
            <a:ext cx="3081338" cy="627063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defTabSz="762000"/>
            <a:endParaRPr lang="pt-BR">
              <a:solidFill>
                <a:srgbClr val="47474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2" name="Rectangle 5"/>
          <p:cNvSpPr>
            <a:spLocks noChangeArrowheads="1"/>
          </p:cNvSpPr>
          <p:nvPr/>
        </p:nvSpPr>
        <p:spPr bwMode="auto">
          <a:xfrm>
            <a:off x="3800475" y="3022601"/>
            <a:ext cx="3155950" cy="627063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defTabSz="762000"/>
            <a:endParaRPr lang="pt-BR">
              <a:solidFill>
                <a:srgbClr val="47474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4" name="Rectangle 7"/>
          <p:cNvSpPr>
            <a:spLocks noChangeArrowheads="1"/>
          </p:cNvSpPr>
          <p:nvPr/>
        </p:nvSpPr>
        <p:spPr bwMode="auto">
          <a:xfrm>
            <a:off x="2352675" y="2032001"/>
            <a:ext cx="3081338" cy="3667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pt-BR" sz="18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Definição</a:t>
            </a:r>
          </a:p>
        </p:txBody>
      </p:sp>
      <p:sp>
        <p:nvSpPr>
          <p:cNvPr id="52235" name="Rectangle 8"/>
          <p:cNvSpPr>
            <a:spLocks noChangeArrowheads="1"/>
          </p:cNvSpPr>
          <p:nvPr/>
        </p:nvSpPr>
        <p:spPr bwMode="auto">
          <a:xfrm>
            <a:off x="3800475" y="3098801"/>
            <a:ext cx="3155950" cy="3667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pt-BR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Construção</a:t>
            </a:r>
          </a:p>
        </p:txBody>
      </p:sp>
      <p:sp>
        <p:nvSpPr>
          <p:cNvPr id="52237" name="Freeform 10"/>
          <p:cNvSpPr>
            <a:spLocks/>
          </p:cNvSpPr>
          <p:nvPr/>
        </p:nvSpPr>
        <p:spPr bwMode="auto">
          <a:xfrm>
            <a:off x="7077076" y="3403600"/>
            <a:ext cx="900113" cy="623888"/>
          </a:xfrm>
          <a:custGeom>
            <a:avLst/>
            <a:gdLst>
              <a:gd name="T0" fmla="*/ 2147483647 w 670"/>
              <a:gd name="T1" fmla="*/ 2147483647 h 655"/>
              <a:gd name="T2" fmla="*/ 2147483647 w 670"/>
              <a:gd name="T3" fmla="*/ 2147483647 h 655"/>
              <a:gd name="T4" fmla="*/ 2147483647 w 670"/>
              <a:gd name="T5" fmla="*/ 2147483647 h 655"/>
              <a:gd name="T6" fmla="*/ 2147483647 w 670"/>
              <a:gd name="T7" fmla="*/ 2147483647 h 655"/>
              <a:gd name="T8" fmla="*/ 2147483647 w 670"/>
              <a:gd name="T9" fmla="*/ 2147483647 h 655"/>
              <a:gd name="T10" fmla="*/ 2147483647 w 670"/>
              <a:gd name="T11" fmla="*/ 2147483647 h 655"/>
              <a:gd name="T12" fmla="*/ 2147483647 w 670"/>
              <a:gd name="T13" fmla="*/ 2147483647 h 655"/>
              <a:gd name="T14" fmla="*/ 2147483647 w 670"/>
              <a:gd name="T15" fmla="*/ 2147483647 h 655"/>
              <a:gd name="T16" fmla="*/ 2147483647 w 670"/>
              <a:gd name="T17" fmla="*/ 2147483647 h 655"/>
              <a:gd name="T18" fmla="*/ 2147483647 w 670"/>
              <a:gd name="T19" fmla="*/ 2147483647 h 655"/>
              <a:gd name="T20" fmla="*/ 2147483647 w 670"/>
              <a:gd name="T21" fmla="*/ 2147483647 h 655"/>
              <a:gd name="T22" fmla="*/ 2147483647 w 670"/>
              <a:gd name="T23" fmla="*/ 2147483647 h 655"/>
              <a:gd name="T24" fmla="*/ 2147483647 w 670"/>
              <a:gd name="T25" fmla="*/ 2147483647 h 655"/>
              <a:gd name="T26" fmla="*/ 2147483647 w 670"/>
              <a:gd name="T27" fmla="*/ 2147483647 h 655"/>
              <a:gd name="T28" fmla="*/ 2147483647 w 670"/>
              <a:gd name="T29" fmla="*/ 2147483647 h 655"/>
              <a:gd name="T30" fmla="*/ 2147483647 w 670"/>
              <a:gd name="T31" fmla="*/ 0 h 655"/>
              <a:gd name="T32" fmla="*/ 0 w 670"/>
              <a:gd name="T33" fmla="*/ 0 h 655"/>
              <a:gd name="T34" fmla="*/ 2147483647 w 670"/>
              <a:gd name="T35" fmla="*/ 2147483647 h 655"/>
              <a:gd name="T36" fmla="*/ 2147483647 w 670"/>
              <a:gd name="T37" fmla="*/ 2147483647 h 655"/>
              <a:gd name="T38" fmla="*/ 2147483647 w 670"/>
              <a:gd name="T39" fmla="*/ 2147483647 h 655"/>
              <a:gd name="T40" fmla="*/ 2147483647 w 670"/>
              <a:gd name="T41" fmla="*/ 2147483647 h 655"/>
              <a:gd name="T42" fmla="*/ 2147483647 w 670"/>
              <a:gd name="T43" fmla="*/ 2147483647 h 655"/>
              <a:gd name="T44" fmla="*/ 2147483647 w 670"/>
              <a:gd name="T45" fmla="*/ 2147483647 h 655"/>
              <a:gd name="T46" fmla="*/ 2147483647 w 670"/>
              <a:gd name="T47" fmla="*/ 2147483647 h 655"/>
              <a:gd name="T48" fmla="*/ 2147483647 w 670"/>
              <a:gd name="T49" fmla="*/ 2147483647 h 655"/>
              <a:gd name="T50" fmla="*/ 2147483647 w 670"/>
              <a:gd name="T51" fmla="*/ 2147483647 h 655"/>
              <a:gd name="T52" fmla="*/ 2147483647 w 670"/>
              <a:gd name="T53" fmla="*/ 2147483647 h 655"/>
              <a:gd name="T54" fmla="*/ 2147483647 w 670"/>
              <a:gd name="T55" fmla="*/ 2147483647 h 655"/>
              <a:gd name="T56" fmla="*/ 2147483647 w 670"/>
              <a:gd name="T57" fmla="*/ 2147483647 h 655"/>
              <a:gd name="T58" fmla="*/ 2147483647 w 670"/>
              <a:gd name="T59" fmla="*/ 2147483647 h 655"/>
              <a:gd name="T60" fmla="*/ 2147483647 w 670"/>
              <a:gd name="T61" fmla="*/ 2147483647 h 6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70"/>
              <a:gd name="T94" fmla="*/ 0 h 655"/>
              <a:gd name="T95" fmla="*/ 670 w 670"/>
              <a:gd name="T96" fmla="*/ 655 h 65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70" h="655">
                <a:moveTo>
                  <a:pt x="551" y="466"/>
                </a:moveTo>
                <a:lnTo>
                  <a:pt x="551" y="173"/>
                </a:lnTo>
                <a:lnTo>
                  <a:pt x="549" y="153"/>
                </a:lnTo>
                <a:lnTo>
                  <a:pt x="547" y="131"/>
                </a:lnTo>
                <a:lnTo>
                  <a:pt x="542" y="111"/>
                </a:lnTo>
                <a:lnTo>
                  <a:pt x="534" y="94"/>
                </a:lnTo>
                <a:lnTo>
                  <a:pt x="527" y="79"/>
                </a:lnTo>
                <a:lnTo>
                  <a:pt x="518" y="68"/>
                </a:lnTo>
                <a:lnTo>
                  <a:pt x="508" y="54"/>
                </a:lnTo>
                <a:lnTo>
                  <a:pt x="493" y="41"/>
                </a:lnTo>
                <a:lnTo>
                  <a:pt x="479" y="30"/>
                </a:lnTo>
                <a:lnTo>
                  <a:pt x="462" y="22"/>
                </a:lnTo>
                <a:lnTo>
                  <a:pt x="441" y="13"/>
                </a:lnTo>
                <a:lnTo>
                  <a:pt x="417" y="6"/>
                </a:lnTo>
                <a:lnTo>
                  <a:pt x="392" y="2"/>
                </a:lnTo>
                <a:lnTo>
                  <a:pt x="363" y="0"/>
                </a:lnTo>
                <a:lnTo>
                  <a:pt x="0" y="0"/>
                </a:lnTo>
                <a:lnTo>
                  <a:pt x="1" y="184"/>
                </a:lnTo>
                <a:lnTo>
                  <a:pt x="298" y="184"/>
                </a:lnTo>
                <a:lnTo>
                  <a:pt x="312" y="187"/>
                </a:lnTo>
                <a:lnTo>
                  <a:pt x="324" y="193"/>
                </a:lnTo>
                <a:lnTo>
                  <a:pt x="332" y="200"/>
                </a:lnTo>
                <a:lnTo>
                  <a:pt x="337" y="206"/>
                </a:lnTo>
                <a:lnTo>
                  <a:pt x="343" y="214"/>
                </a:lnTo>
                <a:lnTo>
                  <a:pt x="347" y="222"/>
                </a:lnTo>
                <a:lnTo>
                  <a:pt x="347" y="223"/>
                </a:lnTo>
                <a:lnTo>
                  <a:pt x="347" y="468"/>
                </a:lnTo>
                <a:lnTo>
                  <a:pt x="239" y="468"/>
                </a:lnTo>
                <a:lnTo>
                  <a:pt x="447" y="654"/>
                </a:lnTo>
                <a:lnTo>
                  <a:pt x="669" y="466"/>
                </a:lnTo>
                <a:lnTo>
                  <a:pt x="551" y="466"/>
                </a:lnTo>
              </a:path>
            </a:pathLst>
          </a:cu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 sz="180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8" name="Rectangle 11"/>
          <p:cNvSpPr>
            <a:spLocks noChangeArrowheads="1"/>
          </p:cNvSpPr>
          <p:nvPr/>
        </p:nvSpPr>
        <p:spPr bwMode="auto">
          <a:xfrm>
            <a:off x="5248275" y="4089401"/>
            <a:ext cx="3003550" cy="627063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defTabSz="762000"/>
            <a:endParaRPr lang="pt-BR">
              <a:solidFill>
                <a:srgbClr val="47474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9" name="Rectangle 12"/>
          <p:cNvSpPr>
            <a:spLocks noChangeArrowheads="1"/>
          </p:cNvSpPr>
          <p:nvPr/>
        </p:nvSpPr>
        <p:spPr bwMode="auto">
          <a:xfrm>
            <a:off x="5248275" y="4165601"/>
            <a:ext cx="3003550" cy="3667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pt-BR" sz="18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Manutenção</a:t>
            </a:r>
          </a:p>
        </p:txBody>
      </p:sp>
      <p:sp>
        <p:nvSpPr>
          <p:cNvPr id="52240" name="Freeform 13"/>
          <p:cNvSpPr>
            <a:spLocks/>
          </p:cNvSpPr>
          <p:nvPr/>
        </p:nvSpPr>
        <p:spPr bwMode="auto">
          <a:xfrm>
            <a:off x="8296276" y="4394200"/>
            <a:ext cx="900113" cy="623888"/>
          </a:xfrm>
          <a:custGeom>
            <a:avLst/>
            <a:gdLst>
              <a:gd name="T0" fmla="*/ 2147483647 w 670"/>
              <a:gd name="T1" fmla="*/ 2147483647 h 655"/>
              <a:gd name="T2" fmla="*/ 2147483647 w 670"/>
              <a:gd name="T3" fmla="*/ 2147483647 h 655"/>
              <a:gd name="T4" fmla="*/ 2147483647 w 670"/>
              <a:gd name="T5" fmla="*/ 2147483647 h 655"/>
              <a:gd name="T6" fmla="*/ 2147483647 w 670"/>
              <a:gd name="T7" fmla="*/ 2147483647 h 655"/>
              <a:gd name="T8" fmla="*/ 2147483647 w 670"/>
              <a:gd name="T9" fmla="*/ 2147483647 h 655"/>
              <a:gd name="T10" fmla="*/ 2147483647 w 670"/>
              <a:gd name="T11" fmla="*/ 2147483647 h 655"/>
              <a:gd name="T12" fmla="*/ 2147483647 w 670"/>
              <a:gd name="T13" fmla="*/ 2147483647 h 655"/>
              <a:gd name="T14" fmla="*/ 2147483647 w 670"/>
              <a:gd name="T15" fmla="*/ 2147483647 h 655"/>
              <a:gd name="T16" fmla="*/ 2147483647 w 670"/>
              <a:gd name="T17" fmla="*/ 2147483647 h 655"/>
              <a:gd name="T18" fmla="*/ 2147483647 w 670"/>
              <a:gd name="T19" fmla="*/ 2147483647 h 655"/>
              <a:gd name="T20" fmla="*/ 2147483647 w 670"/>
              <a:gd name="T21" fmla="*/ 2147483647 h 655"/>
              <a:gd name="T22" fmla="*/ 2147483647 w 670"/>
              <a:gd name="T23" fmla="*/ 2147483647 h 655"/>
              <a:gd name="T24" fmla="*/ 2147483647 w 670"/>
              <a:gd name="T25" fmla="*/ 2147483647 h 655"/>
              <a:gd name="T26" fmla="*/ 2147483647 w 670"/>
              <a:gd name="T27" fmla="*/ 2147483647 h 655"/>
              <a:gd name="T28" fmla="*/ 2147483647 w 670"/>
              <a:gd name="T29" fmla="*/ 2147483647 h 655"/>
              <a:gd name="T30" fmla="*/ 2147483647 w 670"/>
              <a:gd name="T31" fmla="*/ 0 h 655"/>
              <a:gd name="T32" fmla="*/ 0 w 670"/>
              <a:gd name="T33" fmla="*/ 0 h 655"/>
              <a:gd name="T34" fmla="*/ 2147483647 w 670"/>
              <a:gd name="T35" fmla="*/ 2147483647 h 655"/>
              <a:gd name="T36" fmla="*/ 2147483647 w 670"/>
              <a:gd name="T37" fmla="*/ 2147483647 h 655"/>
              <a:gd name="T38" fmla="*/ 2147483647 w 670"/>
              <a:gd name="T39" fmla="*/ 2147483647 h 655"/>
              <a:gd name="T40" fmla="*/ 2147483647 w 670"/>
              <a:gd name="T41" fmla="*/ 2147483647 h 655"/>
              <a:gd name="T42" fmla="*/ 2147483647 w 670"/>
              <a:gd name="T43" fmla="*/ 2147483647 h 655"/>
              <a:gd name="T44" fmla="*/ 2147483647 w 670"/>
              <a:gd name="T45" fmla="*/ 2147483647 h 655"/>
              <a:gd name="T46" fmla="*/ 2147483647 w 670"/>
              <a:gd name="T47" fmla="*/ 2147483647 h 655"/>
              <a:gd name="T48" fmla="*/ 2147483647 w 670"/>
              <a:gd name="T49" fmla="*/ 2147483647 h 655"/>
              <a:gd name="T50" fmla="*/ 2147483647 w 670"/>
              <a:gd name="T51" fmla="*/ 2147483647 h 655"/>
              <a:gd name="T52" fmla="*/ 2147483647 w 670"/>
              <a:gd name="T53" fmla="*/ 2147483647 h 655"/>
              <a:gd name="T54" fmla="*/ 2147483647 w 670"/>
              <a:gd name="T55" fmla="*/ 2147483647 h 655"/>
              <a:gd name="T56" fmla="*/ 2147483647 w 670"/>
              <a:gd name="T57" fmla="*/ 2147483647 h 655"/>
              <a:gd name="T58" fmla="*/ 2147483647 w 670"/>
              <a:gd name="T59" fmla="*/ 2147483647 h 655"/>
              <a:gd name="T60" fmla="*/ 2147483647 w 670"/>
              <a:gd name="T61" fmla="*/ 2147483647 h 6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70"/>
              <a:gd name="T94" fmla="*/ 0 h 655"/>
              <a:gd name="T95" fmla="*/ 670 w 670"/>
              <a:gd name="T96" fmla="*/ 655 h 65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70" h="655">
                <a:moveTo>
                  <a:pt x="551" y="466"/>
                </a:moveTo>
                <a:lnTo>
                  <a:pt x="551" y="173"/>
                </a:lnTo>
                <a:lnTo>
                  <a:pt x="549" y="153"/>
                </a:lnTo>
                <a:lnTo>
                  <a:pt x="547" y="131"/>
                </a:lnTo>
                <a:lnTo>
                  <a:pt x="542" y="111"/>
                </a:lnTo>
                <a:lnTo>
                  <a:pt x="534" y="94"/>
                </a:lnTo>
                <a:lnTo>
                  <a:pt x="527" y="79"/>
                </a:lnTo>
                <a:lnTo>
                  <a:pt x="518" y="68"/>
                </a:lnTo>
                <a:lnTo>
                  <a:pt x="508" y="54"/>
                </a:lnTo>
                <a:lnTo>
                  <a:pt x="493" y="41"/>
                </a:lnTo>
                <a:lnTo>
                  <a:pt x="479" y="30"/>
                </a:lnTo>
                <a:lnTo>
                  <a:pt x="462" y="22"/>
                </a:lnTo>
                <a:lnTo>
                  <a:pt x="441" y="13"/>
                </a:lnTo>
                <a:lnTo>
                  <a:pt x="417" y="6"/>
                </a:lnTo>
                <a:lnTo>
                  <a:pt x="392" y="2"/>
                </a:lnTo>
                <a:lnTo>
                  <a:pt x="363" y="0"/>
                </a:lnTo>
                <a:lnTo>
                  <a:pt x="0" y="0"/>
                </a:lnTo>
                <a:lnTo>
                  <a:pt x="1" y="184"/>
                </a:lnTo>
                <a:lnTo>
                  <a:pt x="298" y="184"/>
                </a:lnTo>
                <a:lnTo>
                  <a:pt x="312" y="187"/>
                </a:lnTo>
                <a:lnTo>
                  <a:pt x="324" y="193"/>
                </a:lnTo>
                <a:lnTo>
                  <a:pt x="332" y="200"/>
                </a:lnTo>
                <a:lnTo>
                  <a:pt x="337" y="206"/>
                </a:lnTo>
                <a:lnTo>
                  <a:pt x="343" y="214"/>
                </a:lnTo>
                <a:lnTo>
                  <a:pt x="347" y="222"/>
                </a:lnTo>
                <a:lnTo>
                  <a:pt x="347" y="223"/>
                </a:lnTo>
                <a:lnTo>
                  <a:pt x="347" y="468"/>
                </a:lnTo>
                <a:lnTo>
                  <a:pt x="239" y="468"/>
                </a:lnTo>
                <a:lnTo>
                  <a:pt x="447" y="654"/>
                </a:lnTo>
                <a:lnTo>
                  <a:pt x="669" y="466"/>
                </a:lnTo>
                <a:lnTo>
                  <a:pt x="551" y="466"/>
                </a:lnTo>
              </a:path>
            </a:pathLst>
          </a:cu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 sz="180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Conector de seta reta 3"/>
          <p:cNvCxnSpPr>
            <a:stCxn id="52233" idx="1"/>
            <a:endCxn id="52238" idx="2"/>
          </p:cNvCxnSpPr>
          <p:nvPr/>
        </p:nvCxnSpPr>
        <p:spPr>
          <a:xfrm rot="10800000">
            <a:off x="6750052" y="4716465"/>
            <a:ext cx="174625" cy="68103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52233" idx="1"/>
            <a:endCxn id="52232" idx="2"/>
          </p:cNvCxnSpPr>
          <p:nvPr/>
        </p:nvCxnSpPr>
        <p:spPr>
          <a:xfrm rot="10800000">
            <a:off x="5378452" y="3649665"/>
            <a:ext cx="1546225" cy="174783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52233" idx="1"/>
            <a:endCxn id="52231" idx="2"/>
          </p:cNvCxnSpPr>
          <p:nvPr/>
        </p:nvCxnSpPr>
        <p:spPr>
          <a:xfrm rot="10800000">
            <a:off x="3893346" y="2601915"/>
            <a:ext cx="3031331" cy="2795587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3" name="Rectangle 6"/>
          <p:cNvSpPr>
            <a:spLocks noChangeArrowheads="1"/>
          </p:cNvSpPr>
          <p:nvPr/>
        </p:nvSpPr>
        <p:spPr bwMode="auto">
          <a:xfrm>
            <a:off x="6924676" y="5080000"/>
            <a:ext cx="2447925" cy="635000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defTabSz="762000"/>
            <a:endParaRPr lang="pt-BR">
              <a:solidFill>
                <a:srgbClr val="474747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52236" name="Rectangle 9"/>
          <p:cNvSpPr>
            <a:spLocks noChangeArrowheads="1"/>
          </p:cNvSpPr>
          <p:nvPr/>
        </p:nvSpPr>
        <p:spPr bwMode="auto">
          <a:xfrm>
            <a:off x="6956426" y="5156201"/>
            <a:ext cx="2416175" cy="3667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pt-BR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Atividades de Apoio</a:t>
            </a:r>
          </a:p>
        </p:txBody>
      </p:sp>
      <p:sp>
        <p:nvSpPr>
          <p:cNvPr id="19" name="Texto explicativo retangular com cantos arredondados 8"/>
          <p:cNvSpPr/>
          <p:nvPr/>
        </p:nvSpPr>
        <p:spPr>
          <a:xfrm>
            <a:off x="3200400" y="5715000"/>
            <a:ext cx="2895600" cy="990600"/>
          </a:xfrm>
          <a:prstGeom prst="wedgeRoundRectCallout">
            <a:avLst>
              <a:gd name="adj1" fmla="val 73873"/>
              <a:gd name="adj2" fmla="val -57564"/>
              <a:gd name="adj3" fmla="val 16667"/>
            </a:avLst>
          </a:prstGeom>
          <a:solidFill>
            <a:schemeClr val="bg2">
              <a:lumMod val="90000"/>
              <a:alpha val="5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Auxiliam as demais atividades de produção de software</a:t>
            </a:r>
          </a:p>
        </p:txBody>
      </p:sp>
    </p:spTree>
    <p:extLst>
      <p:ext uri="{BB962C8B-B14F-4D97-AF65-F5344CB8AC3E}">
        <p14:creationId xmlns:p14="http://schemas.microsoft.com/office/powerpoint/2010/main" val="17013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Tarefas Gerais do Ciclo de Vida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De maneira geral, quais são as tarefas</a:t>
            </a:r>
            <a:br>
              <a:rPr lang="pt-BR" sz="2800" dirty="0"/>
            </a:br>
            <a:r>
              <a:rPr lang="pt-BR" sz="2800" dirty="0"/>
              <a:t>de um ciclo de vida de software?</a:t>
            </a:r>
          </a:p>
        </p:txBody>
      </p:sp>
    </p:spTree>
    <p:extLst>
      <p:ext uri="{BB962C8B-B14F-4D97-AF65-F5344CB8AC3E}">
        <p14:creationId xmlns:p14="http://schemas.microsoft.com/office/powerpoint/2010/main" val="365092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Estabelece uma </a:t>
            </a:r>
            <a:r>
              <a:rPr lang="pt-BR" dirty="0">
                <a:solidFill>
                  <a:srgbClr val="800000"/>
                </a:solidFill>
              </a:rPr>
              <a:t>estrutura comum</a:t>
            </a:r>
            <a:r>
              <a:rPr lang="pt-BR" dirty="0"/>
              <a:t> para os </a:t>
            </a:r>
            <a:r>
              <a:rPr lang="pt-BR" dirty="0">
                <a:solidFill>
                  <a:srgbClr val="800000"/>
                </a:solidFill>
              </a:rPr>
              <a:t>processos de ciclo de vida de software</a:t>
            </a:r>
            <a:endParaRPr lang="pt-BR" dirty="0"/>
          </a:p>
          <a:p>
            <a:pPr lvl="1"/>
            <a:r>
              <a:rPr lang="pt-BR" dirty="0"/>
              <a:t>com terminologia bem definida</a:t>
            </a:r>
          </a:p>
          <a:p>
            <a:pPr lvl="1"/>
            <a:r>
              <a:rPr lang="pt-BR" dirty="0"/>
              <a:t>podendo ser referenciada pela indústria de software;</a:t>
            </a:r>
          </a:p>
          <a:p>
            <a:pPr lvl="5"/>
            <a:endParaRPr lang="pt-BR" dirty="0"/>
          </a:p>
          <a:p>
            <a:r>
              <a:rPr lang="pt-BR" dirty="0"/>
              <a:t>Formaliza </a:t>
            </a:r>
            <a:r>
              <a:rPr lang="pt-BR" dirty="0">
                <a:solidFill>
                  <a:srgbClr val="800000"/>
                </a:solidFill>
              </a:rPr>
              <a:t>processos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tarefas</a:t>
            </a:r>
            <a:r>
              <a:rPr lang="pt-BR" dirty="0"/>
              <a:t> que servem para ser aplicadas durante: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A </a:t>
            </a:r>
            <a:r>
              <a:rPr lang="pt-BR" dirty="0">
                <a:solidFill>
                  <a:srgbClr val="800000"/>
                </a:solidFill>
              </a:rPr>
              <a:t>aquisição</a:t>
            </a:r>
            <a:r>
              <a:rPr lang="pt-BR" dirty="0"/>
              <a:t> de um sistema que contém software, de um produto de software independente ou de um serviço de software;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fornecimento</a:t>
            </a:r>
            <a:r>
              <a:rPr lang="pt-BR" dirty="0"/>
              <a:t>, o </a:t>
            </a:r>
            <a:r>
              <a:rPr lang="pt-BR" dirty="0">
                <a:solidFill>
                  <a:srgbClr val="800000"/>
                </a:solidFill>
              </a:rPr>
              <a:t>desenvolvimento</a:t>
            </a:r>
            <a:r>
              <a:rPr lang="pt-BR" dirty="0"/>
              <a:t>, a </a:t>
            </a:r>
            <a:r>
              <a:rPr lang="pt-BR" dirty="0">
                <a:solidFill>
                  <a:srgbClr val="800000"/>
                </a:solidFill>
              </a:rPr>
              <a:t>operação</a:t>
            </a:r>
            <a:r>
              <a:rPr lang="pt-BR" dirty="0"/>
              <a:t> e a </a:t>
            </a:r>
            <a:r>
              <a:rPr lang="pt-BR" dirty="0">
                <a:solidFill>
                  <a:srgbClr val="800000"/>
                </a:solidFill>
              </a:rPr>
              <a:t>manutenção</a:t>
            </a:r>
            <a:r>
              <a:rPr lang="pt-BR" dirty="0"/>
              <a:t> de produtos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40156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Objetivo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800000"/>
                </a:solidFill>
              </a:rPr>
              <a:t>Auxiliar</a:t>
            </a:r>
            <a:r>
              <a:rPr lang="pt-BR" dirty="0"/>
              <a:t> os </a:t>
            </a:r>
            <a:r>
              <a:rPr lang="pt-BR" dirty="0">
                <a:solidFill>
                  <a:srgbClr val="800000"/>
                </a:solidFill>
              </a:rPr>
              <a:t>envolvidos</a:t>
            </a:r>
            <a:r>
              <a:rPr lang="pt-BR" dirty="0"/>
              <a:t> com a </a:t>
            </a:r>
            <a:r>
              <a:rPr lang="pt-BR" dirty="0" err="1"/>
              <a:t>produção</a:t>
            </a:r>
            <a:r>
              <a:rPr lang="pt-BR" dirty="0"/>
              <a:t> de software na </a:t>
            </a:r>
            <a:r>
              <a:rPr lang="pt-BR" dirty="0" err="1">
                <a:solidFill>
                  <a:srgbClr val="800000"/>
                </a:solidFill>
              </a:rPr>
              <a:t>definição</a:t>
            </a:r>
            <a:r>
              <a:rPr lang="pt-BR" dirty="0"/>
              <a:t> de seus </a:t>
            </a:r>
            <a:r>
              <a:rPr lang="pt-BR" dirty="0" err="1">
                <a:solidFill>
                  <a:srgbClr val="800000"/>
                </a:solidFill>
              </a:rPr>
              <a:t>papéis</a:t>
            </a:r>
            <a:r>
              <a:rPr lang="pt-BR" dirty="0"/>
              <a:t>, por meio de processos bem definidos;</a:t>
            </a:r>
          </a:p>
          <a:p>
            <a:endParaRPr lang="pt-BR" dirty="0"/>
          </a:p>
          <a:p>
            <a:r>
              <a:rPr lang="pt-BR" dirty="0"/>
              <a:t>Proporcionar </a:t>
            </a:r>
            <a:r>
              <a:rPr lang="pt-BR" dirty="0" err="1"/>
              <a:t>às</a:t>
            </a:r>
            <a:r>
              <a:rPr lang="pt-BR" dirty="0"/>
              <a:t> </a:t>
            </a:r>
            <a:r>
              <a:rPr lang="pt-BR" dirty="0" err="1"/>
              <a:t>organizações</a:t>
            </a:r>
            <a:r>
              <a:rPr lang="pt-BR" dirty="0"/>
              <a:t> um melhor </a:t>
            </a:r>
            <a:r>
              <a:rPr lang="pt-BR" dirty="0">
                <a:solidFill>
                  <a:srgbClr val="800000"/>
                </a:solidFill>
              </a:rPr>
              <a:t>entendimento</a:t>
            </a:r>
            <a:r>
              <a:rPr lang="pt-BR" dirty="0"/>
              <a:t> das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 a serem executadas nas </a:t>
            </a:r>
            <a:r>
              <a:rPr lang="pt-BR" dirty="0" err="1">
                <a:solidFill>
                  <a:srgbClr val="800000"/>
                </a:solidFill>
              </a:rPr>
              <a:t>operações</a:t>
            </a:r>
            <a:r>
              <a:rPr lang="pt-BR" dirty="0"/>
              <a:t> que envolvem, de alguma maneira, o software.</a:t>
            </a:r>
          </a:p>
        </p:txBody>
      </p:sp>
    </p:spTree>
    <p:extLst>
      <p:ext uri="{BB962C8B-B14F-4D97-AF65-F5344CB8AC3E}">
        <p14:creationId xmlns:p14="http://schemas.microsoft.com/office/powerpoint/2010/main" val="7697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Arquitetura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813442E-640C-4274-924D-EC04BAE38D14}"/>
              </a:ext>
            </a:extLst>
          </p:cNvPr>
          <p:cNvGrpSpPr/>
          <p:nvPr/>
        </p:nvGrpSpPr>
        <p:grpSpPr>
          <a:xfrm>
            <a:off x="1600200" y="2133600"/>
            <a:ext cx="8534400" cy="3810000"/>
            <a:chOff x="1752600" y="1447800"/>
            <a:chExt cx="8534400" cy="3810000"/>
          </a:xfrm>
        </p:grpSpPr>
        <p:cxnSp>
          <p:nvCxnSpPr>
            <p:cNvPr id="55" name="Straight Connector 54"/>
            <p:cNvCxnSpPr>
              <a:stCxn id="7" idx="5"/>
            </p:cNvCxnSpPr>
            <p:nvPr/>
          </p:nvCxnSpPr>
          <p:spPr>
            <a:xfrm>
              <a:off x="7465358" y="3724228"/>
              <a:ext cx="1221443" cy="9573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4"/>
              <a:endCxn id="7" idx="4"/>
            </p:cNvCxnSpPr>
            <p:nvPr/>
          </p:nvCxnSpPr>
          <p:spPr>
            <a:xfrm>
              <a:off x="2933700" y="3505200"/>
              <a:ext cx="3238500" cy="60960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6" idx="0"/>
              <a:endCxn id="7" idx="0"/>
            </p:cNvCxnSpPr>
            <p:nvPr/>
          </p:nvCxnSpPr>
          <p:spPr>
            <a:xfrm flipV="1">
              <a:off x="2933700" y="1447800"/>
              <a:ext cx="3238500" cy="53340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752600" y="1981200"/>
              <a:ext cx="2362200" cy="1524000"/>
            </a:xfrm>
            <a:prstGeom prst="ellipse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Da concepção até a descontinuidade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343400" y="1447800"/>
              <a:ext cx="3657600" cy="2667000"/>
            </a:xfrm>
            <a:prstGeom prst="ellipse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>
              <a:stCxn id="10" idx="3"/>
              <a:endCxn id="8" idx="0"/>
            </p:cNvCxnSpPr>
            <p:nvPr/>
          </p:nvCxnSpPr>
          <p:spPr>
            <a:xfrm flipH="1">
              <a:off x="5257801" y="2131686"/>
              <a:ext cx="680385" cy="3829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4"/>
              <a:endCxn id="9" idx="0"/>
            </p:cNvCxnSpPr>
            <p:nvPr/>
          </p:nvCxnSpPr>
          <p:spPr>
            <a:xfrm>
              <a:off x="6477000" y="2209800"/>
              <a:ext cx="30480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8" idx="4"/>
              <a:endCxn id="9" idx="1"/>
            </p:cNvCxnSpPr>
            <p:nvPr/>
          </p:nvCxnSpPr>
          <p:spPr>
            <a:xfrm>
              <a:off x="5257801" y="3048001"/>
              <a:ext cx="985185" cy="2305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0" idx="6"/>
              <a:endCxn id="50" idx="1"/>
            </p:cNvCxnSpPr>
            <p:nvPr/>
          </p:nvCxnSpPr>
          <p:spPr>
            <a:xfrm flipV="1">
              <a:off x="7239000" y="1828800"/>
              <a:ext cx="1371600" cy="114300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715000" y="1676400"/>
              <a:ext cx="1524000" cy="533400"/>
            </a:xfrm>
            <a:prstGeom prst="ellipse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Processo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610600" y="1524000"/>
              <a:ext cx="1676400" cy="2209800"/>
              <a:chOff x="6858000" y="2133600"/>
              <a:chExt cx="1676400" cy="2209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6858000" y="2133600"/>
                <a:ext cx="1676400" cy="609600"/>
              </a:xfrm>
              <a:prstGeom prst="roundRect">
                <a:avLst/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Atividade 1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6934200" y="2743200"/>
                <a:ext cx="1524000" cy="533400"/>
              </a:xfrm>
              <a:prstGeom prst="roundRect">
                <a:avLst>
                  <a:gd name="adj" fmla="val 0"/>
                </a:avLst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Tarefa</a:t>
                </a: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6934200" y="3276600"/>
                <a:ext cx="1524000" cy="533400"/>
              </a:xfrm>
              <a:prstGeom prst="roundRect">
                <a:avLst>
                  <a:gd name="adj" fmla="val 0"/>
                </a:avLst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…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6934200" y="3810000"/>
                <a:ext cx="1524000" cy="533400"/>
              </a:xfrm>
              <a:prstGeom prst="roundRect">
                <a:avLst>
                  <a:gd name="adj" fmla="val 0"/>
                </a:avLst>
              </a:prstGeom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8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Tarefa</a:t>
                </a: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4495800" y="2514600"/>
              <a:ext cx="1524000" cy="533400"/>
            </a:xfrm>
            <a:prstGeom prst="ellipse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Processo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019800" y="3200400"/>
              <a:ext cx="1524000" cy="533400"/>
            </a:xfrm>
            <a:prstGeom prst="ellipse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Processo</a:t>
              </a:r>
            </a:p>
          </p:txBody>
        </p:sp>
        <p:sp>
          <p:nvSpPr>
            <p:cNvPr id="66" name="Rounded Rectangular Callout 65"/>
            <p:cNvSpPr/>
            <p:nvPr/>
          </p:nvSpPr>
          <p:spPr>
            <a:xfrm>
              <a:off x="7010400" y="4495800"/>
              <a:ext cx="2286000" cy="762000"/>
            </a:xfrm>
            <a:prstGeom prst="wedgeRoundRectCallout">
              <a:avLst>
                <a:gd name="adj1" fmla="val 1216"/>
                <a:gd name="adj2" fmla="val -143803"/>
                <a:gd name="adj3" fmla="val 16667"/>
              </a:avLst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Ciclo PDCA</a:t>
              </a:r>
            </a:p>
            <a:p>
              <a:pPr algn="ctr"/>
              <a:r>
                <a:rPr lang="pt-BR" sz="1800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(melhoria contínua)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97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Características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800000"/>
                </a:solidFill>
              </a:rPr>
              <a:t>Não</a:t>
            </a:r>
            <a:r>
              <a:rPr lang="pt-BR" dirty="0"/>
              <a:t> especifica </a:t>
            </a:r>
            <a:r>
              <a:rPr lang="pt-BR" dirty="0">
                <a:solidFill>
                  <a:srgbClr val="800000"/>
                </a:solidFill>
              </a:rPr>
              <a:t>como implementar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executar</a:t>
            </a:r>
            <a:r>
              <a:rPr lang="pt-BR" dirty="0"/>
              <a:t> as atividades e tarefas</a:t>
            </a:r>
          </a:p>
          <a:p>
            <a:pPr lvl="5"/>
            <a:endParaRPr lang="pt-BR" dirty="0"/>
          </a:p>
          <a:p>
            <a:r>
              <a:rPr lang="pt-BR" dirty="0">
                <a:solidFill>
                  <a:srgbClr val="800000"/>
                </a:solidFill>
              </a:rPr>
              <a:t>Não</a:t>
            </a:r>
            <a:r>
              <a:rPr lang="pt-BR" dirty="0"/>
              <a:t> determina um </a:t>
            </a:r>
            <a:r>
              <a:rPr lang="pt-BR" dirty="0">
                <a:solidFill>
                  <a:srgbClr val="800000"/>
                </a:solidFill>
              </a:rPr>
              <a:t>modelo de ciclo de vida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método de desenvolvimento</a:t>
            </a:r>
          </a:p>
          <a:p>
            <a:pPr lvl="5"/>
            <a:endParaRPr lang="pt-BR" dirty="0"/>
          </a:p>
          <a:p>
            <a:r>
              <a:rPr lang="pt-BR" dirty="0">
                <a:solidFill>
                  <a:srgbClr val="800000"/>
                </a:solidFill>
              </a:rPr>
              <a:t>Deve ser adaptada</a:t>
            </a:r>
            <a:r>
              <a:rPr lang="pt-BR" dirty="0"/>
              <a:t> de acordo com a organização e projetos específicos</a:t>
            </a:r>
          </a:p>
        </p:txBody>
      </p:sp>
    </p:spTree>
    <p:extLst>
      <p:ext uri="{BB962C8B-B14F-4D97-AF65-F5344CB8AC3E}">
        <p14:creationId xmlns:p14="http://schemas.microsoft.com/office/powerpoint/2010/main" val="23786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</a:t>
            </a:r>
            <a:r>
              <a:rPr lang="pt-BR" sz="2200" dirty="0">
                <a:solidFill>
                  <a:srgbClr val="000090"/>
                </a:solidFill>
              </a:rPr>
              <a:t>[1/5]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88392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sz="180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Garantia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4" name="Rounded Rectangular Callout 33"/>
          <p:cNvSpPr/>
          <p:nvPr/>
        </p:nvSpPr>
        <p:spPr>
          <a:xfrm>
            <a:off x="1676400" y="2057400"/>
            <a:ext cx="1981200" cy="1371600"/>
          </a:xfrm>
          <a:prstGeom prst="wedgeRoundRectCallout">
            <a:avLst>
              <a:gd name="adj1" fmla="val 70486"/>
              <a:gd name="adj2" fmla="val -32573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Categorias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dos processos, representando sua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natureza</a:t>
            </a:r>
          </a:p>
        </p:txBody>
      </p:sp>
    </p:spTree>
    <p:extLst>
      <p:ext uri="{BB962C8B-B14F-4D97-AF65-F5344CB8AC3E}">
        <p14:creationId xmlns:p14="http://schemas.microsoft.com/office/powerpoint/2010/main" val="32534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Desenvolvimento de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/>
              <a:t>Será que, para desenvolver um</a:t>
            </a:r>
            <a:br>
              <a:rPr lang="pt-BR" sz="2800"/>
            </a:br>
            <a:r>
              <a:rPr lang="pt-BR" sz="2800"/>
              <a:t>software com qualidade, basta</a:t>
            </a:r>
            <a:br>
              <a:rPr lang="pt-BR" sz="2800"/>
            </a:br>
            <a:r>
              <a:rPr lang="pt-BR" sz="2800"/>
              <a:t>sentar em frente ao computador</a:t>
            </a:r>
            <a:br>
              <a:rPr lang="pt-BR" sz="2800"/>
            </a:br>
            <a:r>
              <a:rPr lang="pt-BR" sz="2800"/>
              <a:t>e começar a programar?</a:t>
            </a:r>
          </a:p>
        </p:txBody>
      </p:sp>
    </p:spTree>
    <p:extLst>
      <p:ext uri="{BB962C8B-B14F-4D97-AF65-F5344CB8AC3E}">
        <p14:creationId xmlns:p14="http://schemas.microsoft.com/office/powerpoint/2010/main" val="7446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</a:t>
            </a:r>
            <a:r>
              <a:rPr lang="pt-BR" sz="2200" dirty="0">
                <a:solidFill>
                  <a:srgbClr val="000090"/>
                </a:solidFill>
              </a:rPr>
              <a:t>[2/5]</a:t>
            </a:r>
            <a:endParaRPr lang="pt-BR" dirty="0"/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88392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sz="180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Garantia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4" name="Rounded Rectangular Callout 33"/>
          <p:cNvSpPr/>
          <p:nvPr/>
        </p:nvSpPr>
        <p:spPr>
          <a:xfrm>
            <a:off x="1676400" y="1600200"/>
            <a:ext cx="2438400" cy="1219200"/>
          </a:xfrm>
          <a:prstGeom prst="wedgeRoundRectCallout">
            <a:avLst>
              <a:gd name="adj1" fmla="val 62196"/>
              <a:gd name="adj2" fmla="val -21754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u="sng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Atendem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às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pessoas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ou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organização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durante o ciclo de vida do software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1676400" y="3581400"/>
            <a:ext cx="3276600" cy="2667000"/>
          </a:xfrm>
          <a:prstGeom prst="wedgeRoundRectCallout">
            <a:avLst>
              <a:gd name="adj1" fmla="val -22271"/>
              <a:gd name="adj2" fmla="val -74659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Atendem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Início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Contratação entre adquirente e fornecedor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Execução do desenvolvimento, manutenção e operação de produtos de software durante o ciclo de vida</a:t>
            </a:r>
          </a:p>
        </p:txBody>
      </p:sp>
    </p:spTree>
    <p:extLst>
      <p:ext uri="{BB962C8B-B14F-4D97-AF65-F5344CB8AC3E}">
        <p14:creationId xmlns:p14="http://schemas.microsoft.com/office/powerpoint/2010/main" val="258459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</a:t>
            </a:r>
            <a:r>
              <a:rPr lang="pt-BR" sz="2200" dirty="0">
                <a:solidFill>
                  <a:srgbClr val="000090"/>
                </a:solidFill>
              </a:rPr>
              <a:t>[3/5]</a:t>
            </a:r>
            <a:endParaRPr lang="pt-BR" dirty="0"/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88392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sz="1800" dirty="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 dirty="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 dirty="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Garantia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5" name="Rounded Rectangular Callout 34"/>
          <p:cNvSpPr/>
          <p:nvPr/>
        </p:nvSpPr>
        <p:spPr>
          <a:xfrm>
            <a:off x="1676400" y="1752600"/>
            <a:ext cx="4267200" cy="1295400"/>
          </a:xfrm>
          <a:prstGeom prst="wedgeRoundRectCallout">
            <a:avLst>
              <a:gd name="adj1" fmla="val 87885"/>
              <a:gd name="adj2" fmla="val -34494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Auxiliam um outro processo como uma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parte integrante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com um propósito distinto, e contribuem para o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sucesso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qualidade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do projeto de software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1676400" y="3810000"/>
            <a:ext cx="3124200" cy="1295400"/>
          </a:xfrm>
          <a:prstGeom prst="wedgeRoundRectCallout">
            <a:avLst>
              <a:gd name="adj1" fmla="val 12224"/>
              <a:gd name="adj2" fmla="val -104387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Auxiliam quaisquer outros processos nos vários pontos do ciclo de vida do software.</a:t>
            </a:r>
          </a:p>
        </p:txBody>
      </p:sp>
    </p:spTree>
    <p:extLst>
      <p:ext uri="{BB962C8B-B14F-4D97-AF65-F5344CB8AC3E}">
        <p14:creationId xmlns:p14="http://schemas.microsoft.com/office/powerpoint/2010/main" val="41946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</a:t>
            </a:r>
            <a:r>
              <a:rPr lang="pt-BR" sz="2200" dirty="0">
                <a:solidFill>
                  <a:srgbClr val="000090"/>
                </a:solidFill>
              </a:rPr>
              <a:t>[4/5]</a:t>
            </a:r>
            <a:endParaRPr lang="pt-BR" dirty="0"/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88392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sz="180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Garantia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6" name="Rounded Rectangular Callout 35"/>
          <p:cNvSpPr/>
          <p:nvPr/>
        </p:nvSpPr>
        <p:spPr>
          <a:xfrm>
            <a:off x="1676400" y="1752600"/>
            <a:ext cx="3276600" cy="2438400"/>
          </a:xfrm>
          <a:prstGeom prst="wedgeRoundRectCallout">
            <a:avLst>
              <a:gd name="adj1" fmla="val 101884"/>
              <a:gd name="adj2" fmla="val 102971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São empregados por uma organização para estabelecer e implementar uma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estrutura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constituída de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processos de ciclo de vida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pessoal associados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melhorando continuamente a estrutura e os processos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1676400" y="4800600"/>
            <a:ext cx="3200400" cy="1828800"/>
          </a:xfrm>
          <a:prstGeom prst="wedgeRoundRectCallout">
            <a:avLst>
              <a:gd name="adj1" fmla="val -22271"/>
              <a:gd name="adj2" fmla="val -74659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Desenvolvem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processos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recursos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ajudando a organização a atender seus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objetivos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negócios.   </a:t>
            </a:r>
          </a:p>
        </p:txBody>
      </p:sp>
    </p:spTree>
    <p:extLst>
      <p:ext uri="{BB962C8B-B14F-4D97-AF65-F5344CB8AC3E}">
        <p14:creationId xmlns:p14="http://schemas.microsoft.com/office/powerpoint/2010/main" val="38898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</a:t>
            </a:r>
            <a:r>
              <a:rPr lang="pt-BR" sz="2200" dirty="0">
                <a:solidFill>
                  <a:srgbClr val="000090"/>
                </a:solidFill>
              </a:rPr>
              <a:t>[5/5]</a:t>
            </a:r>
            <a:endParaRPr lang="pt-BR" dirty="0"/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524000"/>
            <a:ext cx="88392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sz="180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sz="140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Garantia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6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pt-BR" sz="16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7" name="Rounded Rectangular Callout 36"/>
          <p:cNvSpPr/>
          <p:nvPr/>
        </p:nvSpPr>
        <p:spPr>
          <a:xfrm>
            <a:off x="6400800" y="3657600"/>
            <a:ext cx="3200400" cy="1600200"/>
          </a:xfrm>
          <a:prstGeom prst="wedgeRoundRectCallout">
            <a:avLst>
              <a:gd name="adj1" fmla="val 70408"/>
              <a:gd name="adj2" fmla="val 8058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Definem as atividades necessárias para executar a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adaptação da Norma</a:t>
            </a:r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para sua aplicação na organização ou em projetos</a:t>
            </a:r>
          </a:p>
        </p:txBody>
      </p:sp>
    </p:spTree>
    <p:extLst>
      <p:ext uri="{BB962C8B-B14F-4D97-AF65-F5344CB8AC3E}">
        <p14:creationId xmlns:p14="http://schemas.microsoft.com/office/powerpoint/2010/main" val="344151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NBR ISO/IEC 12207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 norma tem sido </a:t>
            </a:r>
            <a:r>
              <a:rPr lang="pt-BR" u="sng" dirty="0"/>
              <a:t>importante</a:t>
            </a:r>
            <a:r>
              <a:rPr lang="pt-BR" dirty="0"/>
              <a:t> para as </a:t>
            </a:r>
            <a:r>
              <a:rPr lang="pt-BR" u="sng" dirty="0"/>
              <a:t>organizações</a:t>
            </a:r>
            <a:r>
              <a:rPr lang="pt-BR" dirty="0"/>
              <a:t> definirem seus </a:t>
            </a:r>
            <a:r>
              <a:rPr lang="pt-BR" dirty="0">
                <a:solidFill>
                  <a:srgbClr val="800000"/>
                </a:solidFill>
              </a:rPr>
              <a:t>padrões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processos</a:t>
            </a:r>
            <a:r>
              <a:rPr lang="pt-BR" dirty="0"/>
              <a:t> do ciclo de vida de software</a:t>
            </a:r>
          </a:p>
          <a:p>
            <a:pPr lvl="1"/>
            <a:r>
              <a:rPr lang="pt-BR" dirty="0"/>
              <a:t>Pelo fato de ela ser institucional</a:t>
            </a:r>
          </a:p>
          <a:p>
            <a:pPr lvl="5"/>
            <a:endParaRPr lang="pt-BR" dirty="0"/>
          </a:p>
          <a:p>
            <a:r>
              <a:rPr lang="pt-BR" dirty="0"/>
              <a:t>Sua </a:t>
            </a:r>
            <a:r>
              <a:rPr lang="pt-BR" dirty="0">
                <a:solidFill>
                  <a:srgbClr val="800000"/>
                </a:solidFill>
              </a:rPr>
              <a:t>arquitetura</a:t>
            </a:r>
            <a:r>
              <a:rPr lang="pt-BR" dirty="0"/>
              <a:t> é </a:t>
            </a:r>
            <a:r>
              <a:rPr lang="pt-BR" dirty="0">
                <a:solidFill>
                  <a:srgbClr val="800000"/>
                </a:solidFill>
              </a:rPr>
              <a:t>robusta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bem definida</a:t>
            </a:r>
          </a:p>
          <a:p>
            <a:pPr lvl="1"/>
            <a:r>
              <a:rPr lang="pt-BR" dirty="0"/>
              <a:t>facilita o desenvolvimento dos processos primários do desenvolvimento de software</a:t>
            </a:r>
          </a:p>
          <a:p>
            <a:pPr lvl="5"/>
            <a:endParaRPr lang="pt-BR" dirty="0"/>
          </a:p>
          <a:p>
            <a:r>
              <a:rPr lang="pt-BR" dirty="0"/>
              <a:t>É referência para o modelo de maturidade </a:t>
            </a:r>
            <a:r>
              <a:rPr lang="pt-BR" dirty="0" err="1"/>
              <a:t>MPS.Br</a:t>
            </a:r>
            <a:endParaRPr lang="pt-BR" dirty="0"/>
          </a:p>
          <a:p>
            <a:pPr lvl="5"/>
            <a:endParaRPr lang="pt-BR" dirty="0"/>
          </a:p>
          <a:p>
            <a:r>
              <a:rPr lang="pt-BR" dirty="0"/>
              <a:t>É uma importante </a:t>
            </a:r>
            <a:r>
              <a:rPr lang="pt-BR" dirty="0">
                <a:solidFill>
                  <a:srgbClr val="800000"/>
                </a:solidFill>
              </a:rPr>
              <a:t>base</a:t>
            </a:r>
            <a:r>
              <a:rPr lang="pt-BR" dirty="0"/>
              <a:t> para agregar </a:t>
            </a:r>
            <a:r>
              <a:rPr lang="pt-BR" dirty="0">
                <a:solidFill>
                  <a:srgbClr val="800000"/>
                </a:solidFill>
              </a:rPr>
              <a:t>qualidade</a:t>
            </a:r>
            <a:r>
              <a:rPr lang="pt-BR" dirty="0"/>
              <a:t> aos processos de 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33865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Elementos Envolvidos em um Processo de Software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228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1" y="1828800"/>
            <a:ext cx="7796213" cy="4775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8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Justificativas </a:t>
            </a:r>
            <a:r>
              <a:rPr lang="pt-BR" sz="2200" dirty="0">
                <a:solidFill>
                  <a:srgbClr val="000090"/>
                </a:solidFill>
              </a:rPr>
              <a:t>[1/3]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800000"/>
                </a:solidFill>
              </a:rPr>
              <a:t>Porque</a:t>
            </a:r>
            <a:r>
              <a:rPr lang="pt-BR" b="1" dirty="0"/>
              <a:t> usar um processo de software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Mais de 30% dos projetos são cancelados antes de serem finalizados.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Mais de 70% dos projetos falham nas entregas das funcionalidades.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Os custos extrapolam em mais de 180% do orçamento inicial.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Os prazos excedem em mais de 200% os cronogramas originais.</a:t>
            </a:r>
          </a:p>
          <a:p>
            <a:pPr lvl="1"/>
            <a:endParaRPr lang="pt-BR" dirty="0"/>
          </a:p>
          <a:p>
            <a:pPr marL="274637" lvl="1" indent="0" algn="r">
              <a:buNone/>
            </a:pPr>
            <a:r>
              <a:rPr lang="pt-BR" i="1" dirty="0"/>
              <a:t>[</a:t>
            </a:r>
            <a:r>
              <a:rPr lang="pt-BR" i="1" dirty="0" err="1"/>
              <a:t>DevMedia</a:t>
            </a:r>
            <a:r>
              <a:rPr lang="pt-BR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232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Justificativas </a:t>
            </a:r>
            <a:r>
              <a:rPr lang="pt-BR" sz="2200" dirty="0">
                <a:solidFill>
                  <a:srgbClr val="000090"/>
                </a:solidFill>
              </a:rPr>
              <a:t>[2/3]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800000"/>
                </a:solidFill>
              </a:rPr>
              <a:t>Com</a:t>
            </a:r>
            <a:r>
              <a:rPr lang="pt-BR" b="1" dirty="0"/>
              <a:t> um processo de software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Redução dos problemas relacionados a treinamento, revisões e suporte a ferramentas;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As experiências adquiridas nos projetos são incorporadas ao processo padrão e contribuem para melhorias em todos os processos definidos;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Economia de tempo e esforço na definição de novos processos adequados a projetos.</a:t>
            </a:r>
          </a:p>
        </p:txBody>
      </p:sp>
    </p:spTree>
    <p:extLst>
      <p:ext uri="{BB962C8B-B14F-4D97-AF65-F5344CB8AC3E}">
        <p14:creationId xmlns:p14="http://schemas.microsoft.com/office/powerpoint/2010/main" val="34601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Justificativas </a:t>
            </a:r>
            <a:r>
              <a:rPr lang="pt-BR" sz="2200" dirty="0">
                <a:solidFill>
                  <a:srgbClr val="000090"/>
                </a:solidFill>
              </a:rPr>
              <a:t>[3/3]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800000"/>
                </a:solidFill>
              </a:rPr>
              <a:t>Sem</a:t>
            </a:r>
            <a:r>
              <a:rPr lang="pt-BR" b="1" dirty="0"/>
              <a:t> um processo de software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Procedimentos existentes na </a:t>
            </a:r>
            <a:r>
              <a:rPr lang="pt-BR" dirty="0" err="1"/>
              <a:t>organização</a:t>
            </a:r>
            <a:r>
              <a:rPr lang="pt-BR" dirty="0"/>
              <a:t> </a:t>
            </a:r>
            <a:r>
              <a:rPr lang="pt-BR" dirty="0" err="1">
                <a:solidFill>
                  <a:srgbClr val="800000"/>
                </a:solidFill>
              </a:rPr>
              <a:t>não</a:t>
            </a:r>
            <a:r>
              <a:rPr lang="pt-BR" dirty="0">
                <a:solidFill>
                  <a:srgbClr val="800000"/>
                </a:solidFill>
              </a:rPr>
              <a:t> </a:t>
            </a:r>
            <a:r>
              <a:rPr lang="pt-BR" dirty="0" err="1">
                <a:solidFill>
                  <a:srgbClr val="800000"/>
                </a:solidFill>
              </a:rPr>
              <a:t>são</a:t>
            </a:r>
            <a:r>
              <a:rPr lang="pt-BR" dirty="0">
                <a:solidFill>
                  <a:srgbClr val="800000"/>
                </a:solidFill>
              </a:rPr>
              <a:t> documentados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usados de forma consistente</a:t>
            </a:r>
            <a:r>
              <a:rPr lang="pt-BR" dirty="0"/>
              <a:t> na </a:t>
            </a:r>
            <a:r>
              <a:rPr lang="pt-BR" dirty="0" err="1"/>
              <a:t>prática</a:t>
            </a:r>
            <a:endParaRPr lang="pt-BR" dirty="0"/>
          </a:p>
          <a:p>
            <a:pPr lvl="5"/>
            <a:endParaRPr lang="pt-BR" dirty="0"/>
          </a:p>
          <a:p>
            <a:pPr lvl="1"/>
            <a:r>
              <a:rPr lang="pt-BR" dirty="0"/>
              <a:t>Erros cometidos </a:t>
            </a:r>
            <a:r>
              <a:rPr lang="pt-BR" dirty="0">
                <a:solidFill>
                  <a:srgbClr val="800000"/>
                </a:solidFill>
              </a:rPr>
              <a:t>repetidamente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Dificuldade de prever </a:t>
            </a:r>
            <a:r>
              <a:rPr lang="pt-BR" dirty="0">
                <a:solidFill>
                  <a:srgbClr val="800000"/>
                </a:solidFill>
              </a:rPr>
              <a:t>cronogramas</a:t>
            </a:r>
            <a:r>
              <a:rPr lang="pt-BR" dirty="0"/>
              <a:t> e </a:t>
            </a:r>
            <a:r>
              <a:rPr lang="pt-BR" dirty="0" err="1">
                <a:solidFill>
                  <a:srgbClr val="800000"/>
                </a:solidFill>
              </a:rPr>
              <a:t>orçamentos</a:t>
            </a:r>
            <a:endParaRPr lang="pt-BR" dirty="0">
              <a:solidFill>
                <a:srgbClr val="800000"/>
              </a:solidFill>
            </a:endParaRPr>
          </a:p>
          <a:p>
            <a:pPr lvl="5"/>
            <a:endParaRPr lang="pt-BR" dirty="0"/>
          </a:p>
          <a:p>
            <a:pPr lvl="1"/>
            <a:r>
              <a:rPr lang="pt-BR" dirty="0"/>
              <a:t>Alto </a:t>
            </a:r>
            <a:r>
              <a:rPr lang="pt-BR" dirty="0" err="1"/>
              <a:t>índice</a:t>
            </a:r>
            <a:r>
              <a:rPr lang="pt-BR" dirty="0"/>
              <a:t> de </a:t>
            </a:r>
            <a:r>
              <a:rPr lang="pt-BR" dirty="0">
                <a:solidFill>
                  <a:srgbClr val="800000"/>
                </a:solidFill>
              </a:rPr>
              <a:t>defeitos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retrabalho</a:t>
            </a:r>
            <a:r>
              <a:rPr lang="pt-BR" dirty="0"/>
              <a:t> e </a:t>
            </a:r>
            <a:r>
              <a:rPr lang="pt-BR" dirty="0" err="1">
                <a:solidFill>
                  <a:srgbClr val="800000"/>
                </a:solidFill>
              </a:rPr>
              <a:t>desperdício</a:t>
            </a:r>
            <a:endParaRPr lang="pt-BR" dirty="0">
              <a:solidFill>
                <a:srgbClr val="800000"/>
              </a:solidFill>
            </a:endParaRPr>
          </a:p>
          <a:p>
            <a:pPr lvl="5"/>
            <a:endParaRPr lang="pt-BR" dirty="0"/>
          </a:p>
          <a:p>
            <a:pPr lvl="1"/>
            <a:r>
              <a:rPr lang="pt-BR" dirty="0">
                <a:solidFill>
                  <a:srgbClr val="292934"/>
                </a:solidFill>
              </a:rPr>
              <a:t>Dificuldade </a:t>
            </a:r>
            <a:r>
              <a:rPr lang="pt-BR" dirty="0"/>
              <a:t>de implementar </a:t>
            </a:r>
            <a:r>
              <a:rPr lang="pt-BR" dirty="0">
                <a:solidFill>
                  <a:srgbClr val="800000"/>
                </a:solidFill>
              </a:rPr>
              <a:t>boas </a:t>
            </a:r>
            <a:r>
              <a:rPr lang="pt-BR" dirty="0" err="1">
                <a:solidFill>
                  <a:srgbClr val="800000"/>
                </a:solidFill>
              </a:rPr>
              <a:t>práticas</a:t>
            </a:r>
            <a:r>
              <a:rPr lang="pt-BR" dirty="0"/>
              <a:t> e </a:t>
            </a:r>
            <a:r>
              <a:rPr lang="pt-BR" dirty="0" err="1"/>
              <a:t>lições</a:t>
            </a:r>
            <a:r>
              <a:rPr lang="pt-BR" dirty="0"/>
              <a:t> aprendidas</a:t>
            </a:r>
          </a:p>
          <a:p>
            <a:pPr lvl="5"/>
            <a:endParaRPr lang="pt-BR" dirty="0"/>
          </a:p>
          <a:p>
            <a:pPr lvl="1"/>
            <a:r>
              <a:rPr lang="pt-BR" dirty="0">
                <a:solidFill>
                  <a:srgbClr val="292934"/>
                </a:solidFill>
              </a:rPr>
              <a:t>Dificuldade d</a:t>
            </a:r>
            <a:r>
              <a:rPr lang="pt-BR" dirty="0"/>
              <a:t>e realizar </a:t>
            </a:r>
            <a:r>
              <a:rPr lang="pt-BR" dirty="0" err="1"/>
              <a:t>ações</a:t>
            </a:r>
            <a:r>
              <a:rPr lang="pt-BR" dirty="0"/>
              <a:t> para </a:t>
            </a:r>
            <a:r>
              <a:rPr lang="pt-BR" dirty="0" err="1">
                <a:solidFill>
                  <a:srgbClr val="800000"/>
                </a:solidFill>
              </a:rPr>
              <a:t>prevenção</a:t>
            </a:r>
            <a:r>
              <a:rPr lang="pt-BR" dirty="0">
                <a:solidFill>
                  <a:srgbClr val="800000"/>
                </a:solidFill>
              </a:rPr>
              <a:t> de defeitos</a:t>
            </a:r>
          </a:p>
        </p:txBody>
      </p:sp>
    </p:spTree>
    <p:extLst>
      <p:ext uri="{BB962C8B-B14F-4D97-AF65-F5344CB8AC3E}">
        <p14:creationId xmlns:p14="http://schemas.microsoft.com/office/powerpoint/2010/main" val="39652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Processo de 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Existem alguns modelos de </a:t>
            </a:r>
            <a:r>
              <a:rPr lang="pt-BR" dirty="0">
                <a:solidFill>
                  <a:srgbClr val="800000"/>
                </a:solidFill>
              </a:rPr>
              <a:t>avaliação</a:t>
            </a:r>
            <a:r>
              <a:rPr lang="pt-BR" dirty="0"/>
              <a:t>/</a:t>
            </a:r>
            <a:r>
              <a:rPr lang="pt-BR" dirty="0">
                <a:solidFill>
                  <a:srgbClr val="800000"/>
                </a:solidFill>
              </a:rPr>
              <a:t>aprimoramento</a:t>
            </a:r>
            <a:r>
              <a:rPr lang="pt-BR" dirty="0"/>
              <a:t> (maturidade) de processos de desenvolvimento de software:</a:t>
            </a:r>
          </a:p>
          <a:p>
            <a:pPr lvl="5"/>
            <a:endParaRPr lang="pt-BR" dirty="0"/>
          </a:p>
          <a:p>
            <a:pPr lvl="1"/>
            <a:r>
              <a:rPr lang="pt-BR" dirty="0" err="1"/>
              <a:t>CMMi</a:t>
            </a:r>
            <a:endParaRPr lang="pt-BR" dirty="0"/>
          </a:p>
          <a:p>
            <a:pPr lvl="5"/>
            <a:endParaRPr lang="pt-BR" dirty="0"/>
          </a:p>
          <a:p>
            <a:pPr lvl="1"/>
            <a:r>
              <a:rPr lang="pt-BR" dirty="0"/>
              <a:t>PSP</a:t>
            </a:r>
          </a:p>
          <a:p>
            <a:pPr lvl="5"/>
            <a:endParaRPr lang="pt-BR" dirty="0"/>
          </a:p>
          <a:p>
            <a:pPr lvl="1"/>
            <a:r>
              <a:rPr lang="pt-BR" dirty="0" err="1"/>
              <a:t>MPS.Br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02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Desenvolver de qualquer jeito </a:t>
            </a:r>
            <a:r>
              <a:rPr lang="pt-BR" sz="2800"/>
              <a:t>[1/3]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pic>
        <p:nvPicPr>
          <p:cNvPr id="6" name="Picture 5" descr="cava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71600"/>
            <a:ext cx="5029200" cy="31432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ular Callout 6"/>
          <p:cNvSpPr/>
          <p:nvPr/>
        </p:nvSpPr>
        <p:spPr>
          <a:xfrm>
            <a:off x="2133600" y="1371600"/>
            <a:ext cx="2895600" cy="1600200"/>
          </a:xfrm>
          <a:prstGeom prst="wedgeRoundRectCallout">
            <a:avLst>
              <a:gd name="adj1" fmla="val 92010"/>
              <a:gd name="adj2" fmla="val 87352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Veículo barato</a:t>
            </a:r>
            <a:r>
              <a:rPr lang="pt-BR">
                <a:solidFill>
                  <a:srgbClr val="000000"/>
                </a:solidFill>
              </a:rPr>
              <a:t>, baixo </a:t>
            </a:r>
            <a:r>
              <a:rPr lang="pt-BR" dirty="0">
                <a:solidFill>
                  <a:srgbClr val="000000"/>
                </a:solidFill>
              </a:rPr>
              <a:t>consumo de combustível, combustível vegetal</a:t>
            </a:r>
          </a:p>
        </p:txBody>
      </p:sp>
      <p:pic>
        <p:nvPicPr>
          <p:cNvPr id="8" name="Picture 7" descr="road-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33800"/>
            <a:ext cx="4179606" cy="2984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ounded Rectangular Callout 8"/>
          <p:cNvSpPr/>
          <p:nvPr/>
        </p:nvSpPr>
        <p:spPr>
          <a:xfrm>
            <a:off x="6172200" y="4800600"/>
            <a:ext cx="1981200" cy="1143000"/>
          </a:xfrm>
          <a:prstGeom prst="wedgeRoundRectCallout">
            <a:avLst>
              <a:gd name="adj1" fmla="val -132185"/>
              <a:gd name="adj2" fmla="val -21390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Sistema de navegação de fácil manuseio</a:t>
            </a:r>
          </a:p>
        </p:txBody>
      </p:sp>
    </p:spTree>
    <p:extLst>
      <p:ext uri="{BB962C8B-B14F-4D97-AF65-F5344CB8AC3E}">
        <p14:creationId xmlns:p14="http://schemas.microsoft.com/office/powerpoint/2010/main" val="57299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ustraca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0"/>
            <a:ext cx="8362604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Desenvolver de qualquer jeito </a:t>
            </a:r>
            <a:r>
              <a:rPr lang="pt-BR" sz="2800"/>
              <a:t>[2/3]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76400" y="19052"/>
            <a:ext cx="8839200" cy="285749"/>
          </a:xfrm>
        </p:spPr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6529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Qualidade: Fator crucial para o mercado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6400" y="1524000"/>
            <a:ext cx="5943600" cy="5181600"/>
          </a:xfrm>
        </p:spPr>
        <p:txBody>
          <a:bodyPr/>
          <a:lstStyle/>
          <a:p>
            <a:r>
              <a:rPr lang="pt-BR"/>
              <a:t>Estamos vivendo a chamada </a:t>
            </a:r>
            <a:r>
              <a:rPr lang="pt-BR">
                <a:solidFill>
                  <a:srgbClr val="800000"/>
                </a:solidFill>
              </a:rPr>
              <a:t>Era da Qualidade</a:t>
            </a:r>
            <a:r>
              <a:rPr lang="pt-BR"/>
              <a:t>.</a:t>
            </a:r>
          </a:p>
          <a:p>
            <a:pPr lvl="1"/>
            <a:r>
              <a:rPr lang="pt-BR"/>
              <a:t>Exigência por qualidade</a:t>
            </a:r>
          </a:p>
          <a:p>
            <a:endParaRPr lang="pt-BR"/>
          </a:p>
          <a:p>
            <a:r>
              <a:rPr lang="pt-BR"/>
              <a:t>Do ponto de vista dos </a:t>
            </a:r>
            <a:r>
              <a:rPr lang="pt-BR">
                <a:solidFill>
                  <a:srgbClr val="800000"/>
                </a:solidFill>
              </a:rPr>
              <a:t>fornecedores</a:t>
            </a:r>
            <a:r>
              <a:rPr lang="pt-BR"/>
              <a:t> de software, qualidade não é mais um fator de </a:t>
            </a:r>
            <a:r>
              <a:rPr lang="pt-BR">
                <a:solidFill>
                  <a:srgbClr val="800000"/>
                </a:solidFill>
              </a:rPr>
              <a:t>vantagem no mercado</a:t>
            </a:r>
            <a:r>
              <a:rPr lang="pt-BR"/>
              <a:t>, mas uma </a:t>
            </a:r>
            <a:r>
              <a:rPr lang="pt-BR">
                <a:solidFill>
                  <a:srgbClr val="800000"/>
                </a:solidFill>
              </a:rPr>
              <a:t>condição necessária</a:t>
            </a:r>
            <a:r>
              <a:rPr lang="pt-BR"/>
              <a:t> e </a:t>
            </a:r>
            <a:r>
              <a:rPr lang="pt-BR">
                <a:solidFill>
                  <a:srgbClr val="800000"/>
                </a:solidFill>
              </a:rPr>
              <a:t>indispensável</a:t>
            </a:r>
            <a:r>
              <a:rPr lang="pt-BR"/>
              <a:t> para que seja possível competir com </a:t>
            </a:r>
            <a:r>
              <a:rPr lang="pt-BR">
                <a:solidFill>
                  <a:srgbClr val="800000"/>
                </a:solidFill>
              </a:rPr>
              <a:t>sucesso</a:t>
            </a:r>
            <a:r>
              <a:rPr lang="pt-BR"/>
              <a:t>.</a:t>
            </a:r>
          </a:p>
        </p:txBody>
      </p:sp>
      <p:pic>
        <p:nvPicPr>
          <p:cNvPr id="6" name="Picture 5" descr="selo_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886016"/>
            <a:ext cx="2209800" cy="308596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1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Qualidade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desenvolver então um software</a:t>
            </a:r>
            <a:br>
              <a:rPr lang="pt-BR" dirty="0"/>
            </a:br>
            <a:r>
              <a:rPr lang="pt-BR" dirty="0"/>
              <a:t>com qualidade, que atenda as necessidades</a:t>
            </a:r>
            <a:br>
              <a:rPr lang="pt-BR" dirty="0"/>
            </a:br>
            <a:r>
              <a:rPr lang="pt-BR" dirty="0"/>
              <a:t>tanto do cliente quando do</a:t>
            </a:r>
            <a:br>
              <a:rPr lang="pt-BR" dirty="0"/>
            </a:br>
            <a:r>
              <a:rPr lang="pt-BR" dirty="0"/>
              <a:t>desenvolvedor?</a:t>
            </a:r>
          </a:p>
        </p:txBody>
      </p:sp>
    </p:spTree>
    <p:extLst>
      <p:ext uri="{BB962C8B-B14F-4D97-AF65-F5344CB8AC3E}">
        <p14:creationId xmlns:p14="http://schemas.microsoft.com/office/powerpoint/2010/main" val="25004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Atividades na Criação de um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185378" y="2133600"/>
            <a:ext cx="4168422" cy="4038600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/>
              <a:t>Existem algumas atividades (agrupadas em </a:t>
            </a:r>
            <a:r>
              <a:rPr lang="pt-BR" sz="2800" dirty="0">
                <a:solidFill>
                  <a:srgbClr val="800000"/>
                </a:solidFill>
              </a:rPr>
              <a:t>fases genéricas</a:t>
            </a:r>
            <a:r>
              <a:rPr lang="pt-BR" sz="2800" dirty="0"/>
              <a:t> do </a:t>
            </a:r>
            <a:r>
              <a:rPr lang="pt-BR" sz="2800" dirty="0">
                <a:solidFill>
                  <a:srgbClr val="800000"/>
                </a:solidFill>
              </a:rPr>
              <a:t>ciclo de vida</a:t>
            </a:r>
            <a:r>
              <a:rPr lang="pt-BR" sz="2800" dirty="0"/>
              <a:t> do software) que auxiliam na criação de um software com qualidade</a:t>
            </a:r>
          </a:p>
        </p:txBody>
      </p:sp>
      <p:pic>
        <p:nvPicPr>
          <p:cNvPr id="8" name="Picture 7" descr="modelo_desenvolvimen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73200"/>
            <a:ext cx="5080000" cy="5080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1676400" y="6477000"/>
            <a:ext cx="502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i="1" dirty="0"/>
              <a:t>Fonte: Protocolo TI</a:t>
            </a:r>
          </a:p>
        </p:txBody>
      </p:sp>
    </p:spTree>
    <p:extLst>
      <p:ext uri="{BB962C8B-B14F-4D97-AF65-F5344CB8AC3E}">
        <p14:creationId xmlns:p14="http://schemas.microsoft.com/office/powerpoint/2010/main" val="23462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Desenvolvimento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Genéricas do Ciclo de Vida </a:t>
            </a:r>
            <a:r>
              <a:rPr lang="pt-BR" sz="2200" dirty="0">
                <a:solidFill>
                  <a:srgbClr val="000090"/>
                </a:solidFill>
              </a:rPr>
              <a:t>[1/4]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Desenvolvimento de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1905000" y="1635456"/>
            <a:ext cx="2540000" cy="5148616"/>
            <a:chOff x="498144" y="1635456"/>
            <a:chExt cx="2540000" cy="5148616"/>
          </a:xfrm>
        </p:grpSpPr>
        <p:sp>
          <p:nvSpPr>
            <p:cNvPr id="8" name="Elipse 7"/>
            <p:cNvSpPr/>
            <p:nvPr/>
          </p:nvSpPr>
          <p:spPr bwMode="auto">
            <a:xfrm>
              <a:off x="498144" y="1635456"/>
              <a:ext cx="2540000" cy="906463"/>
            </a:xfrm>
            <a:prstGeom prst="ellipse">
              <a:avLst/>
            </a:prstGeom>
            <a:solidFill>
              <a:schemeClr val="accent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10" name="Elipse 9"/>
            <p:cNvSpPr/>
            <p:nvPr/>
          </p:nvSpPr>
          <p:spPr bwMode="auto">
            <a:xfrm>
              <a:off x="498144" y="308041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12" name="Retângulo de cantos arredondados 11"/>
            <p:cNvSpPr/>
            <p:nvPr/>
          </p:nvSpPr>
          <p:spPr bwMode="auto">
            <a:xfrm>
              <a:off x="498144" y="4532975"/>
              <a:ext cx="2540000" cy="7953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498144" y="587602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</a:p>
          </p:txBody>
        </p:sp>
        <p:sp>
          <p:nvSpPr>
            <p:cNvPr id="9" name="Seta para baixo 8"/>
            <p:cNvSpPr/>
            <p:nvPr/>
          </p:nvSpPr>
          <p:spPr bwMode="auto">
            <a:xfrm>
              <a:off x="1496682" y="254191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1" name="Seta para baixo 10"/>
            <p:cNvSpPr/>
            <p:nvPr/>
          </p:nvSpPr>
          <p:spPr bwMode="auto">
            <a:xfrm>
              <a:off x="1496682" y="3988462"/>
              <a:ext cx="542925" cy="54451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  <p:sp>
          <p:nvSpPr>
            <p:cNvPr id="13" name="Seta para baixo 12"/>
            <p:cNvSpPr/>
            <p:nvPr/>
          </p:nvSpPr>
          <p:spPr bwMode="auto">
            <a:xfrm>
              <a:off x="1496682" y="533752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/>
            </a:p>
          </p:txBody>
        </p:sp>
      </p:grpSp>
      <p:sp>
        <p:nvSpPr>
          <p:cNvPr id="15" name="Retângulo 14"/>
          <p:cNvSpPr/>
          <p:nvPr/>
        </p:nvSpPr>
        <p:spPr>
          <a:xfrm>
            <a:off x="4267200" y="1635457"/>
            <a:ext cx="2971800" cy="906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</a:p>
          <a:p>
            <a:pPr algn="ctr"/>
            <a:r>
              <a:rPr lang="pt-BR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Projeto</a:t>
            </a:r>
          </a:p>
        </p:txBody>
      </p:sp>
      <p:sp>
        <p:nvSpPr>
          <p:cNvPr id="18" name="Texto explicativo retangular com cantos arredondados 17"/>
          <p:cNvSpPr/>
          <p:nvPr/>
        </p:nvSpPr>
        <p:spPr>
          <a:xfrm>
            <a:off x="5753100" y="3147701"/>
            <a:ext cx="4229100" cy="2189829"/>
          </a:xfrm>
          <a:prstGeom prst="wedgeRoundRectCallout">
            <a:avLst>
              <a:gd name="adj1" fmla="val -100784"/>
              <a:gd name="adj2" fmla="val -88174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“O Que”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informações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a serem processadas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funções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desempenho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desejados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estabelecimento de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interfaces</a:t>
            </a:r>
            <a:endParaRPr lang="pt-BR" sz="1800" dirty="0">
              <a:solidFill>
                <a:schemeClr val="tx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restrições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do 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critérios de </a:t>
            </a:r>
            <a:r>
              <a:rPr lang="pt-BR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validação</a:t>
            </a:r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requisitos</a:t>
            </a:r>
          </a:p>
        </p:txBody>
      </p:sp>
    </p:spTree>
    <p:extLst>
      <p:ext uri="{BB962C8B-B14F-4D97-AF65-F5344CB8AC3E}">
        <p14:creationId xmlns:p14="http://schemas.microsoft.com/office/powerpoint/2010/main" val="7714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327708-B6DF-4D9D-AA07-F99EAFDA8711}"/>
</file>

<file path=customXml/itemProps2.xml><?xml version="1.0" encoding="utf-8"?>
<ds:datastoreItem xmlns:ds="http://schemas.openxmlformats.org/officeDocument/2006/customXml" ds:itemID="{BF91D93F-C045-4FA2-B505-C29230366A3E}"/>
</file>

<file path=customXml/itemProps3.xml><?xml version="1.0" encoding="utf-8"?>
<ds:datastoreItem xmlns:ds="http://schemas.openxmlformats.org/officeDocument/2006/customXml" ds:itemID="{7F2BB6CD-A433-4646-BC90-55B240202D66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14541</TotalTime>
  <Words>2272</Words>
  <Application>Microsoft Office PowerPoint</Application>
  <PresentationFormat>Widescreen</PresentationFormat>
  <Paragraphs>454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Times New Roman</vt:lpstr>
      <vt:lpstr>Wingdings</vt:lpstr>
      <vt:lpstr>Aula4</vt:lpstr>
      <vt:lpstr>Engenharia de Software I</vt:lpstr>
      <vt:lpstr>Tópicos</vt:lpstr>
      <vt:lpstr>Desenvolvimento de Software</vt:lpstr>
      <vt:lpstr>Desenvolver de qualquer jeito [1/3]</vt:lpstr>
      <vt:lpstr>Desenvolver de qualquer jeito [2/3]</vt:lpstr>
      <vt:lpstr>Desenvolvimento de Software Qualidade: Fator crucial para o mercado</vt:lpstr>
      <vt:lpstr>Desenvolvimento de Software Qualidade</vt:lpstr>
      <vt:lpstr>Desenvolvimento de Software Atividades na Criação de um Software</vt:lpstr>
      <vt:lpstr>Desenvolvimento de Software Fases Genéricas do Ciclo de Vida [1/4]</vt:lpstr>
      <vt:lpstr>Desenvolvimento de Software Fases Genéricas do Ciclo de Vida [2/4]</vt:lpstr>
      <vt:lpstr>Desenvolvimento de Software Fases Genéricas do Ciclo de Vida [3/4]</vt:lpstr>
      <vt:lpstr>Desenvolvimento de Software Fases Genéricas do Ciclo de Vida [4/4]</vt:lpstr>
      <vt:lpstr>Fase de Definição</vt:lpstr>
      <vt:lpstr>Desenvolvimento de Software Como conduzir o desenvolvimento?</vt:lpstr>
      <vt:lpstr>Desenvolvimento de Software Considerações</vt:lpstr>
      <vt:lpstr>Processo Definição e Características</vt:lpstr>
      <vt:lpstr>Processo de Software [1/3]</vt:lpstr>
      <vt:lpstr>Processo de Software [2/3]</vt:lpstr>
      <vt:lpstr>Processo de Software [3/3]</vt:lpstr>
      <vt:lpstr>Processo de Software Relação com a Engenharia de Software [1/2]</vt:lpstr>
      <vt:lpstr>Processo de Software Relação com a Engenharia de Software [1/2]</vt:lpstr>
      <vt:lpstr>Processo de Software Considerações</vt:lpstr>
      <vt:lpstr>Processo de Software Etapas – Atividades Fundamentais</vt:lpstr>
      <vt:lpstr>Processo de Software Tarefas Gerais do Ciclo de Vida</vt:lpstr>
      <vt:lpstr>NBR ISO/IEC 12207</vt:lpstr>
      <vt:lpstr>NBR ISO/IEC 12207 Objetivo</vt:lpstr>
      <vt:lpstr>NBR ISO/IEC 12207 Arquitetura</vt:lpstr>
      <vt:lpstr>NBR ISO/IEC 12207 Características</vt:lpstr>
      <vt:lpstr>NBR ISO/IEC 12207 Processos Gerais do Ciclo de Vida [1/5]</vt:lpstr>
      <vt:lpstr>NBR ISO/IEC 12207 Processos Gerais do Ciclo de Vida [2/5]</vt:lpstr>
      <vt:lpstr>NBR ISO/IEC 12207 Processos Gerais do Ciclo de Vida [3/5]</vt:lpstr>
      <vt:lpstr>NBR ISO/IEC 12207 Processos Gerais do Ciclo de Vida [4/5]</vt:lpstr>
      <vt:lpstr>NBR ISO/IEC 12207 Processos Gerais do Ciclo de Vida [5/5]</vt:lpstr>
      <vt:lpstr>NBR ISO/IEC 12207 Considerações Finais</vt:lpstr>
      <vt:lpstr>Processo de Software Elementos Envolvidos em um Processo de Software</vt:lpstr>
      <vt:lpstr>Processo de Software Justificativas [1/3]</vt:lpstr>
      <vt:lpstr>Processo de Software Justificativas [2/3]</vt:lpstr>
      <vt:lpstr>Processo de Software Justificativas [3/3]</vt:lpstr>
      <vt:lpstr>Processo de Software Considerações Finais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Softwate I</dc:title>
  <dc:subject/>
  <dc:creator>Álvaro d'Arce</dc:creator>
  <cp:keywords/>
  <dc:description/>
  <cp:lastModifiedBy>MARCELO BUSCIOLI TENORIO</cp:lastModifiedBy>
  <cp:revision>1524</cp:revision>
  <cp:lastPrinted>2019-02-13T20:25:40Z</cp:lastPrinted>
  <dcterms:created xsi:type="dcterms:W3CDTF">1998-06-10T20:08:40Z</dcterms:created>
  <dcterms:modified xsi:type="dcterms:W3CDTF">2020-08-24T19:29:17Z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